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65" r:id="rId5"/>
    <p:sldId id="261" r:id="rId6"/>
    <p:sldId id="262" r:id="rId7"/>
    <p:sldId id="273" r:id="rId8"/>
    <p:sldId id="275" r:id="rId9"/>
    <p:sldId id="268" r:id="rId10"/>
    <p:sldId id="274" r:id="rId11"/>
    <p:sldId id="277" r:id="rId12"/>
    <p:sldId id="276" r:id="rId13"/>
    <p:sldId id="278" r:id="rId14"/>
    <p:sldId id="270" r:id="rId15"/>
    <p:sldId id="279" r:id="rId16"/>
    <p:sldId id="271" r:id="rId17"/>
    <p:sldId id="272" r:id="rId18"/>
    <p:sldId id="280" r:id="rId19"/>
    <p:sldId id="267" r:id="rId20"/>
    <p:sldId id="281" r:id="rId21"/>
    <p:sldId id="26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CFF33"/>
    <a:srgbClr val="CCECFF"/>
    <a:srgbClr val="990033"/>
    <a:srgbClr val="FFFF00"/>
    <a:srgbClr val="CC3300"/>
    <a:srgbClr val="FFFF99"/>
    <a:srgbClr val="F8F7BA"/>
    <a:srgbClr val="F0FBC1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21.05.2013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0%D0%BD%D0%B0%D0%B4%D0%B0" TargetMode="External"/><Relationship Id="rId5" Type="http://schemas.openxmlformats.org/officeDocument/2006/relationships/hyperlink" Target="http://uk.wikipedia.org/wiki/%D0%A2%D0%BE%D1%80%D0%BE%D0%BD%D1%82%D0%BE" TargetMode="External"/><Relationship Id="rId4" Type="http://schemas.openxmlformats.org/officeDocument/2006/relationships/hyperlink" Target="http://uk.wikipedia.org/wiki/%D0%9D%D0%B0%D1%86%D1%96%D0%BE%D0%BD%D0%B0%D0%BB%D1%8C%D0%BD%D0%B0_%D0%BF%D1%80%D0%B5%D0%BC%D1%96%D1%8F_%D0%A3%D0%BA%D1%80%D0%B0%D1%97%D0%BD%D0%B8_%D1%96%D0%BC%D0%B5%D0%BD%D1%96_%D0%A2%D0%B0%D1%80%D0%B0%D1%81%D0%B0_%D0%A8%D0%B5%D0%B2%D1%87%D0%B5%D0%BD%D0%BA%D0%B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uk-UA" dirty="0"/>
              <a:t>Сучасний геній невмирущого </a:t>
            </a:r>
            <a:r>
              <a:rPr lang="uk-UA" dirty="0" smtClean="0"/>
              <a:t>мистецтва,</a:t>
            </a:r>
          </a:p>
          <a:p>
            <a:pPr algn="ctr"/>
            <a:r>
              <a:rPr lang="uk-UA" dirty="0" smtClean="0"/>
              <a:t>«поет-птаха </a:t>
            </a:r>
            <a:r>
              <a:rPr lang="uk-UA" dirty="0"/>
              <a:t>і </a:t>
            </a:r>
            <a:r>
              <a:rPr lang="uk-UA" dirty="0" smtClean="0"/>
              <a:t>поет-шахтар…»</a:t>
            </a:r>
            <a:endParaRPr lang="uk-UA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err="1" smtClean="0"/>
              <a:t>Ва</a:t>
            </a:r>
            <a:r>
              <a:rPr lang="uk-UA" dirty="0" err="1" smtClean="0"/>
              <a:t>силь</a:t>
            </a:r>
            <a:r>
              <a:rPr lang="uk-UA" dirty="0" smtClean="0"/>
              <a:t> Голобородько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7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51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7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2748" y="1340768"/>
            <a:ext cx="3384376" cy="3361813"/>
          </a:xfrm>
          <a:prstGeom prst="rect">
            <a:avLst/>
          </a:prstGeom>
          <a:noFill/>
          <a:ln>
            <a:noFill/>
          </a:ln>
          <a:effectLst>
            <a:outerShdw blurRad="495300" dir="5400000" sx="133000" sy="133000" algn="ctr" rotWithShape="0">
              <a:schemeClr val="bg2">
                <a:lumMod val="75000"/>
                <a:alpha val="52000"/>
              </a:schemeClr>
            </a:outerShdw>
            <a:softEdge rad="2413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764704"/>
            <a:ext cx="4572000" cy="477053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 поезії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Голобородька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ніби оживає світ прадавніх анімістичних уявлень про природу — світ далекого «наївного» предка або довірливої дитини, заселений дивними істотами, наповнений чарівними звуками, кольорами, пригодами; світ </a:t>
            </a: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української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народної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 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язичницької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демонології, — казки, загадки, колядки, — але цей світ постає не в літературних ремінісценціях і не як «тіні забутих предків», а як органічна реакція поетичної душі на цілком сучасну навколишню дійсність, як дивовижний спосіб її переживання. У певному сенсі тут можна бачити не лише глибину національної пам'яті, а й своєрідний «опір»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людської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душі, її емоційних глибин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руйн</a:t>
            </a:r>
            <a:r>
              <a:rPr lang="uk-UA" sz="1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і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вним силам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Book Antiqua" pitchFamily="18" charset="0"/>
              </a:rPr>
              <a:t>технічної цивілізації, її раціоналістичній сухості, чуттєвому вигасанню й очужінню до світового буття.</a:t>
            </a:r>
          </a:p>
        </p:txBody>
      </p:sp>
    </p:spTree>
    <p:extLst>
      <p:ext uri="{BB962C8B-B14F-4D97-AF65-F5344CB8AC3E}">
        <p14:creationId xmlns:p14="http://schemas.microsoft.com/office/powerpoint/2010/main" xmlns="" val="31088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60648"/>
            <a:ext cx="692948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>
              <a:latin typeface="Book Antiqua" pitchFamily="18" charset="0"/>
            </a:endParaRPr>
          </a:p>
          <a:p>
            <a:r>
              <a:rPr lang="ru-RU" sz="1600" b="1" dirty="0" err="1" smtClean="0">
                <a:latin typeface="Book Antiqua" pitchFamily="18" charset="0"/>
              </a:rPr>
              <a:t>Це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світове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буття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розкривається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поетові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крізь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навколишню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буденність</a:t>
            </a:r>
            <a:r>
              <a:rPr lang="ru-RU" sz="1600" b="1" dirty="0" smtClean="0">
                <a:latin typeface="Book Antiqua" pitchFamily="18" charset="0"/>
              </a:rPr>
              <a:t>. </a:t>
            </a:r>
            <a:r>
              <a:rPr lang="ru-RU" sz="1600" b="1" dirty="0" err="1" smtClean="0">
                <a:latin typeface="Book Antiqua" pitchFamily="18" charset="0"/>
              </a:rPr>
              <a:t>Найвідчайдушніші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гіперболи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найфантастичніші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образи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виникають</a:t>
            </a:r>
            <a:r>
              <a:rPr lang="ru-RU" sz="1600" b="1" dirty="0" smtClean="0">
                <a:latin typeface="Book Antiqua" pitchFamily="18" charset="0"/>
              </a:rPr>
              <a:t> як </a:t>
            </a:r>
            <a:r>
              <a:rPr lang="ru-RU" sz="1600" b="1" dirty="0" err="1" smtClean="0">
                <a:latin typeface="Book Antiqua" pitchFamily="18" charset="0"/>
              </a:rPr>
              <a:t>простодушне</a:t>
            </a:r>
            <a:r>
              <a:rPr lang="ru-RU" sz="1600" b="1" dirty="0" smtClean="0">
                <a:latin typeface="Book Antiqua" pitchFamily="18" charset="0"/>
              </a:rPr>
              <a:t>, </a:t>
            </a:r>
            <a:r>
              <a:rPr lang="ru-RU" sz="1600" b="1" dirty="0" err="1" smtClean="0">
                <a:latin typeface="Book Antiqua" pitchFamily="18" charset="0"/>
              </a:rPr>
              <a:t>довірливе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продовження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узвичаєних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побутових</a:t>
            </a:r>
            <a:r>
              <a:rPr lang="ru-RU" sz="1600" b="1" dirty="0" smtClean="0">
                <a:latin typeface="Book Antiqua" pitchFamily="18" charset="0"/>
              </a:rPr>
              <a:t> метафор. </a:t>
            </a:r>
            <a:r>
              <a:rPr lang="ru-RU" sz="1600" b="1" dirty="0" err="1" smtClean="0">
                <a:latin typeface="Book Antiqua" pitchFamily="18" charset="0"/>
              </a:rPr>
              <a:t>Всі</a:t>
            </a:r>
            <a:r>
              <a:rPr lang="ru-RU" sz="1600" b="1" dirty="0" smtClean="0">
                <a:latin typeface="Book Antiqua" pitchFamily="18" charset="0"/>
              </a:rPr>
              <a:t> «</a:t>
            </a:r>
            <a:r>
              <a:rPr lang="ru-RU" sz="1600" b="1" dirty="0" err="1" smtClean="0">
                <a:latin typeface="Book Antiqua" pitchFamily="18" charset="0"/>
              </a:rPr>
              <a:t>неживі</a:t>
            </a:r>
            <a:r>
              <a:rPr lang="ru-RU" sz="1600" b="1" dirty="0" smtClean="0">
                <a:latin typeface="Book Antiqua" pitchFamily="18" charset="0"/>
              </a:rPr>
              <a:t>» </a:t>
            </a:r>
            <a:r>
              <a:rPr lang="ru-RU" sz="1600" b="1" dirty="0" err="1" smtClean="0">
                <a:latin typeface="Book Antiqua" pitchFamily="18" charset="0"/>
              </a:rPr>
              <a:t>предмети</a:t>
            </a:r>
            <a:r>
              <a:rPr lang="ru-RU" sz="1600" b="1" dirty="0" smtClean="0">
                <a:latin typeface="Book Antiqua" pitchFamily="18" charset="0"/>
              </a:rPr>
              <a:t> у </a:t>
            </a:r>
            <a:r>
              <a:rPr lang="ru-RU" sz="1600" b="1" dirty="0" err="1" smtClean="0">
                <a:latin typeface="Book Antiqua" pitchFamily="18" charset="0"/>
              </a:rPr>
              <a:t>Голобородька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оживають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поводяться</a:t>
            </a:r>
            <a:r>
              <a:rPr lang="ru-RU" sz="1600" b="1" dirty="0" smtClean="0">
                <a:latin typeface="Book Antiqua" pitchFamily="18" charset="0"/>
              </a:rPr>
              <a:t> як </a:t>
            </a:r>
            <a:r>
              <a:rPr lang="ru-RU" sz="1600" b="1" dirty="0" err="1" smtClean="0">
                <a:latin typeface="Book Antiqua" pitchFamily="18" charset="0"/>
              </a:rPr>
              <a:t>добрі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й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милі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істоти</a:t>
            </a:r>
            <a:r>
              <a:rPr lang="ru-RU" sz="1600" b="1" dirty="0" smtClean="0">
                <a:latin typeface="Book Antiqua" pitchFamily="18" charset="0"/>
              </a:rPr>
              <a:t>, </a:t>
            </a:r>
            <a:r>
              <a:rPr lang="ru-RU" sz="1600" b="1" dirty="0" err="1" smtClean="0">
                <a:latin typeface="Book Antiqua" pitchFamily="18" charset="0"/>
              </a:rPr>
              <a:t>як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цікаві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й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пустотливі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діти</a:t>
            </a:r>
            <a:r>
              <a:rPr lang="ru-RU" sz="1600" b="1" dirty="0" smtClean="0">
                <a:latin typeface="Book Antiqua" pitchFamily="18" charset="0"/>
              </a:rPr>
              <a:t>. І </a:t>
            </a:r>
            <a:r>
              <a:rPr lang="ru-RU" sz="1600" b="1" dirty="0" err="1" smtClean="0">
                <a:latin typeface="Book Antiqua" pitchFamily="18" charset="0"/>
              </a:rPr>
              <a:t>цими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гомінливими</a:t>
            </a:r>
            <a:r>
              <a:rPr lang="ru-RU" sz="1600" b="1" dirty="0" smtClean="0">
                <a:latin typeface="Book Antiqua" pitchFamily="18" charset="0"/>
              </a:rPr>
              <a:t>, </a:t>
            </a:r>
            <a:r>
              <a:rPr lang="ru-RU" sz="1600" b="1" dirty="0" err="1" smtClean="0">
                <a:latin typeface="Book Antiqua" pitchFamily="18" charset="0"/>
              </a:rPr>
              <a:t>вражливими</a:t>
            </a:r>
            <a:r>
              <a:rPr lang="ru-RU" sz="1600" b="1" dirty="0" smtClean="0">
                <a:latin typeface="Book Antiqua" pitchFamily="18" charset="0"/>
              </a:rPr>
              <a:t>, </a:t>
            </a:r>
            <a:r>
              <a:rPr lang="ru-RU" sz="1600" b="1" dirty="0" err="1" smtClean="0">
                <a:latin typeface="Book Antiqua" pitchFamily="18" charset="0"/>
              </a:rPr>
              <a:t>всюдисущими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думаючими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речами-істотами</a:t>
            </a:r>
            <a:r>
              <a:rPr lang="ru-RU" sz="1600" b="1" dirty="0" smtClean="0">
                <a:latin typeface="Book Antiqua" pitchFamily="18" charset="0"/>
              </a:rPr>
              <a:t> густо </a:t>
            </a:r>
            <a:r>
              <a:rPr lang="ru-RU" sz="1600" b="1" dirty="0" err="1" smtClean="0">
                <a:latin typeface="Book Antiqua" pitchFamily="18" charset="0"/>
              </a:rPr>
              <a:t>виповнений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поетичний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світ</a:t>
            </a:r>
            <a:r>
              <a:rPr lang="ru-RU" sz="1600" b="1" dirty="0" smtClean="0">
                <a:latin typeface="Book Antiqua" pitchFamily="18" charset="0"/>
              </a:rPr>
              <a:t> В. </a:t>
            </a:r>
            <a:r>
              <a:rPr lang="ru-RU" sz="1600" b="1" dirty="0" err="1" smtClean="0">
                <a:latin typeface="Book Antiqua" pitchFamily="18" charset="0"/>
              </a:rPr>
              <a:t>Голобородька</a:t>
            </a:r>
            <a:r>
              <a:rPr lang="ru-RU" sz="1600" b="1" dirty="0" smtClean="0">
                <a:latin typeface="Book Antiqua" pitchFamily="18" charset="0"/>
              </a:rPr>
              <a:t> — </a:t>
            </a:r>
            <a:r>
              <a:rPr lang="ru-RU" sz="1600" b="1" dirty="0" err="1" smtClean="0">
                <a:latin typeface="Book Antiqua" pitchFamily="18" charset="0"/>
              </a:rPr>
              <a:t>світ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нескінченного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взаємопереливання</a:t>
            </a:r>
            <a:r>
              <a:rPr lang="ru-RU" sz="1600" b="1" dirty="0" smtClean="0">
                <a:latin typeface="Book Antiqua" pitchFamily="18" charset="0"/>
              </a:rPr>
              <a:t> «живого» </a:t>
            </a:r>
            <a:r>
              <a:rPr lang="ru-RU" sz="1600" b="1" dirty="0" err="1" smtClean="0">
                <a:latin typeface="Book Antiqua" pitchFamily="18" charset="0"/>
              </a:rPr>
              <a:t>й</a:t>
            </a:r>
            <a:r>
              <a:rPr lang="ru-RU" sz="1600" b="1" dirty="0" smtClean="0">
                <a:latin typeface="Book Antiqua" pitchFamily="18" charset="0"/>
              </a:rPr>
              <a:t> «неживого», </a:t>
            </a:r>
            <a:r>
              <a:rPr lang="ru-RU" sz="1600" b="1" dirty="0" err="1" smtClean="0">
                <a:latin typeface="Book Antiqua" pitchFamily="18" charset="0"/>
              </a:rPr>
              <a:t>вічноплинного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вростання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людини</a:t>
            </a:r>
            <a:r>
              <a:rPr lang="ru-RU" sz="1600" b="1" dirty="0" smtClean="0">
                <a:latin typeface="Book Antiqua" pitchFamily="18" charset="0"/>
              </a:rPr>
              <a:t> в </a:t>
            </a:r>
            <a:r>
              <a:rPr lang="ru-RU" sz="1600" b="1" dirty="0" err="1" smtClean="0">
                <a:latin typeface="Book Antiqua" pitchFamily="18" charset="0"/>
              </a:rPr>
              <a:t>стихію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природи</a:t>
            </a:r>
            <a:r>
              <a:rPr lang="ru-RU" sz="1600" b="1" dirty="0" smtClean="0">
                <a:latin typeface="Book Antiqua" pitchFamily="18" charset="0"/>
              </a:rPr>
              <a:t>. </a:t>
            </a:r>
            <a:r>
              <a:rPr lang="ru-RU" sz="1600" b="1" dirty="0" err="1" smtClean="0">
                <a:latin typeface="Book Antiqua" pitchFamily="18" charset="0"/>
              </a:rPr>
              <a:t>Саме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це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і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лякало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радянських</a:t>
            </a:r>
            <a:r>
              <a:rPr lang="ru-RU" sz="1600" b="1" dirty="0" smtClean="0">
                <a:latin typeface="Book Antiqua" pitchFamily="18" charset="0"/>
              </a:rPr>
              <a:t> </a:t>
            </a:r>
            <a:r>
              <a:rPr lang="ru-RU" sz="1600" b="1" dirty="0" err="1" smtClean="0">
                <a:latin typeface="Book Antiqua" pitchFamily="18" charset="0"/>
              </a:rPr>
              <a:t>цензорів</a:t>
            </a:r>
            <a:r>
              <a:rPr lang="ru-RU" sz="1600" b="1" dirty="0" smtClean="0">
                <a:latin typeface="Book Antiqua" pitchFamily="18" charset="0"/>
              </a:rPr>
              <a:t>.</a:t>
            </a:r>
            <a:endParaRPr lang="ru-RU" sz="1600" b="1" dirty="0">
              <a:latin typeface="Book Antiqua" pitchFamily="18" charset="0"/>
            </a:endParaRPr>
          </a:p>
        </p:txBody>
      </p:sp>
      <p:pic>
        <p:nvPicPr>
          <p:cNvPr id="3074" name="Picture 2" descr="C:\Documents and Settings\Admin\Рабочий стол\В. Голобородько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071810"/>
            <a:ext cx="4538670" cy="332503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643446"/>
            <a:ext cx="21431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1600" dirty="0" err="1" smtClean="0"/>
              <a:t>Марія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Приймаченко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В. Голобородько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857628"/>
            <a:ext cx="3500462" cy="2729405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В. Голобородько\a8f9e1e611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7"/>
            <a:ext cx="3657700" cy="2479742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В. Голобородько\39e9517e2c6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571480"/>
            <a:ext cx="3474526" cy="2500330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В. Голобородько\1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4214842" cy="2906787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mp1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2214554"/>
            <a:ext cx="3749229" cy="264320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82" y="3500438"/>
            <a:ext cx="4000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FFC000"/>
                </a:solidFill>
                <a:latin typeface="Franklin Gothic Medium" pitchFamily="34" charset="0"/>
              </a:rPr>
              <a:t>Марія</a:t>
            </a:r>
            <a:r>
              <a:rPr lang="ru-RU" sz="1600" dirty="0" smtClean="0">
                <a:solidFill>
                  <a:srgbClr val="FFC000"/>
                </a:solidFill>
                <a:latin typeface="Franklin Gothic Medium" pitchFamily="34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Franklin Gothic Medium" pitchFamily="34" charset="0"/>
              </a:rPr>
              <a:t>і</a:t>
            </a:r>
            <a:r>
              <a:rPr lang="ru-RU" sz="1600" dirty="0" smtClean="0">
                <a:solidFill>
                  <a:srgbClr val="FFC000"/>
                </a:solidFill>
                <a:latin typeface="Franklin Gothic Medium" pitchFamily="34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Franklin Gothic Medium" pitchFamily="34" charset="0"/>
              </a:rPr>
              <a:t>Федір</a:t>
            </a:r>
            <a:r>
              <a:rPr lang="ru-RU" sz="1600" dirty="0" smtClean="0">
                <a:solidFill>
                  <a:srgbClr val="FFC000"/>
                </a:solidFill>
                <a:latin typeface="Franklin Gothic Medium" pitchFamily="34" charset="0"/>
              </a:rPr>
              <a:t> </a:t>
            </a:r>
            <a:r>
              <a:rPr lang="ru-RU" sz="1600" dirty="0" err="1" smtClean="0">
                <a:solidFill>
                  <a:srgbClr val="FFC000"/>
                </a:solidFill>
                <a:latin typeface="Franklin Gothic Medium" pitchFamily="34" charset="0"/>
              </a:rPr>
              <a:t>Приймаченки</a:t>
            </a:r>
            <a:endParaRPr lang="ru-RU" sz="1600" dirty="0">
              <a:solidFill>
                <a:srgbClr val="FFC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500042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«</a:t>
            </a:r>
            <a:r>
              <a:rPr lang="ru-RU" b="1" dirty="0" err="1" smtClean="0"/>
              <a:t>Буває</a:t>
            </a:r>
            <a:r>
              <a:rPr lang="ru-RU" b="1" dirty="0" smtClean="0"/>
              <a:t>, </a:t>
            </a:r>
            <a:r>
              <a:rPr lang="ru-RU" b="1" dirty="0" err="1" smtClean="0"/>
              <a:t>напишеш</a:t>
            </a:r>
            <a:r>
              <a:rPr lang="ru-RU" b="1" dirty="0" smtClean="0"/>
              <a:t> </a:t>
            </a:r>
            <a:r>
              <a:rPr lang="ru-RU" b="1" dirty="0" err="1" smtClean="0"/>
              <a:t>вірша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не </a:t>
            </a:r>
            <a:r>
              <a:rPr lang="ru-RU" b="1" dirty="0" err="1" smtClean="0"/>
              <a:t>знаєш</a:t>
            </a:r>
            <a:r>
              <a:rPr lang="ru-RU" b="1" dirty="0" smtClean="0"/>
              <a:t>,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чого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</a:t>
            </a:r>
            <a:r>
              <a:rPr lang="ru-RU" b="1" dirty="0" err="1" smtClean="0"/>
              <a:t>народився</a:t>
            </a:r>
            <a:r>
              <a:rPr lang="ru-RU" b="1" dirty="0" smtClean="0"/>
              <a:t>. </a:t>
            </a:r>
            <a:r>
              <a:rPr lang="ru-RU" b="1" dirty="0" err="1" smtClean="0"/>
              <a:t>Може</a:t>
            </a:r>
            <a:r>
              <a:rPr lang="ru-RU" b="1" dirty="0" smtClean="0"/>
              <a:t> я </a:t>
            </a:r>
            <a:r>
              <a:rPr lang="ru-RU" b="1" dirty="0" err="1" smtClean="0"/>
              <a:t>хотів</a:t>
            </a:r>
            <a:r>
              <a:rPr lang="ru-RU" b="1" dirty="0" smtClean="0"/>
              <a:t> </a:t>
            </a:r>
            <a:r>
              <a:rPr lang="ru-RU" b="1" dirty="0" err="1" smtClean="0"/>
              <a:t>написати</a:t>
            </a:r>
            <a:r>
              <a:rPr lang="ru-RU" b="1" dirty="0" smtClean="0"/>
              <a:t> про </a:t>
            </a:r>
            <a:r>
              <a:rPr lang="ru-RU" b="1" dirty="0" err="1" smtClean="0"/>
              <a:t>щось</a:t>
            </a:r>
            <a:r>
              <a:rPr lang="ru-RU" b="1" dirty="0" smtClean="0"/>
              <a:t>, </a:t>
            </a:r>
            <a:r>
              <a:rPr lang="ru-RU" b="1" dirty="0" err="1" smtClean="0"/>
              <a:t>але</a:t>
            </a:r>
            <a:r>
              <a:rPr lang="ru-RU" b="1" dirty="0" smtClean="0"/>
              <a:t> </a:t>
            </a:r>
            <a:r>
              <a:rPr lang="ru-RU" b="1" dirty="0" err="1" smtClean="0"/>
              <a:t>увага</a:t>
            </a:r>
            <a:r>
              <a:rPr lang="ru-RU" b="1" dirty="0" smtClean="0"/>
              <a:t> моя </a:t>
            </a:r>
            <a:r>
              <a:rPr lang="ru-RU" b="1" dirty="0" err="1" smtClean="0"/>
              <a:t>зупинилась</a:t>
            </a:r>
            <a:r>
              <a:rPr lang="ru-RU" b="1" dirty="0" smtClean="0"/>
              <a:t> на </a:t>
            </a:r>
            <a:r>
              <a:rPr lang="ru-RU" b="1" dirty="0" err="1" smtClean="0"/>
              <a:t>ньому</a:t>
            </a:r>
            <a:r>
              <a:rPr lang="ru-RU" b="1" dirty="0" smtClean="0"/>
              <a:t>… </a:t>
            </a:r>
            <a:r>
              <a:rPr lang="ru-RU" b="1" dirty="0" err="1" smtClean="0"/>
              <a:t>Моє</a:t>
            </a:r>
            <a:r>
              <a:rPr lang="ru-RU" b="1" dirty="0" smtClean="0"/>
              <a:t> слово не </a:t>
            </a:r>
            <a:r>
              <a:rPr lang="ru-RU" b="1" dirty="0" err="1" smtClean="0"/>
              <a:t>вогнисте</a:t>
            </a:r>
            <a:r>
              <a:rPr lang="ru-RU" b="1" dirty="0" smtClean="0"/>
              <a:t>, в </a:t>
            </a:r>
            <a:r>
              <a:rPr lang="ru-RU" b="1" dirty="0" err="1" smtClean="0"/>
              <a:t>моїй</a:t>
            </a:r>
            <a:r>
              <a:rPr lang="ru-RU" b="1" dirty="0" smtClean="0"/>
              <a:t> </a:t>
            </a:r>
            <a:r>
              <a:rPr lang="ru-RU" b="1" dirty="0" err="1" smtClean="0"/>
              <a:t>поезії</a:t>
            </a:r>
            <a:r>
              <a:rPr lang="ru-RU" b="1" dirty="0" smtClean="0"/>
              <a:t> — </a:t>
            </a:r>
            <a:r>
              <a:rPr lang="ru-RU" b="1" dirty="0" err="1" smtClean="0"/>
              <a:t>метелики</a:t>
            </a:r>
            <a:r>
              <a:rPr lang="ru-RU" b="1" dirty="0" smtClean="0"/>
              <a:t>, </a:t>
            </a:r>
            <a:r>
              <a:rPr lang="ru-RU" b="1" dirty="0" err="1" smtClean="0"/>
              <a:t>бджоли</a:t>
            </a:r>
            <a:r>
              <a:rPr lang="ru-RU" b="1" dirty="0" smtClean="0"/>
              <a:t>. Але я </a:t>
            </a:r>
            <a:r>
              <a:rPr lang="ru-RU" b="1" dirty="0" err="1" smtClean="0"/>
              <a:t>засвідчую</a:t>
            </a:r>
            <a:r>
              <a:rPr lang="ru-RU" b="1" dirty="0" smtClean="0"/>
              <a:t> перед </a:t>
            </a:r>
            <a:r>
              <a:rPr lang="ru-RU" b="1" dirty="0" err="1" smtClean="0"/>
              <a:t>світом</a:t>
            </a:r>
            <a:r>
              <a:rPr lang="ru-RU" b="1" dirty="0" smtClean="0"/>
              <a:t>, Богом </a:t>
            </a:r>
            <a:r>
              <a:rPr lang="ru-RU" b="1" dirty="0" err="1" smtClean="0"/>
              <a:t>і</a:t>
            </a:r>
            <a:r>
              <a:rPr lang="ru-RU" b="1" dirty="0" smtClean="0"/>
              <a:t> людьми: тут </a:t>
            </a:r>
            <a:r>
              <a:rPr lang="ru-RU" b="1" dirty="0" err="1" smtClean="0"/>
              <a:t>Україна</a:t>
            </a:r>
            <a:r>
              <a:rPr lang="ru-RU" b="1" dirty="0" smtClean="0"/>
              <a:t>,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ви</a:t>
            </a:r>
            <a:r>
              <a:rPr lang="ru-RU" b="1" dirty="0" smtClean="0"/>
              <a:t> </a:t>
            </a:r>
            <a:r>
              <a:rPr lang="ru-RU" b="1" dirty="0" err="1" smtClean="0"/>
              <a:t>українці</a:t>
            </a:r>
            <a:r>
              <a:rPr lang="ru-RU" b="1" dirty="0" smtClean="0"/>
              <a:t>». Як </a:t>
            </a:r>
            <a:r>
              <a:rPr lang="ru-RU" b="1" dirty="0" err="1" smtClean="0"/>
              <a:t>бачимо</a:t>
            </a:r>
            <a:r>
              <a:rPr lang="ru-RU" b="1" dirty="0" smtClean="0"/>
              <a:t>, </a:t>
            </a:r>
            <a:r>
              <a:rPr lang="ru-RU" b="1" dirty="0" err="1" smtClean="0"/>
              <a:t>процес</a:t>
            </a:r>
            <a:r>
              <a:rPr lang="ru-RU" b="1" dirty="0" smtClean="0"/>
              <a:t> </a:t>
            </a:r>
            <a:r>
              <a:rPr lang="ru-RU" b="1" dirty="0" err="1" smtClean="0"/>
              <a:t>народження</a:t>
            </a:r>
            <a:r>
              <a:rPr lang="ru-RU" b="1" dirty="0" smtClean="0"/>
              <a:t> </a:t>
            </a:r>
            <a:r>
              <a:rPr lang="ru-RU" b="1" dirty="0" err="1" smtClean="0"/>
              <a:t>вірша</a:t>
            </a:r>
            <a:r>
              <a:rPr lang="ru-RU" b="1" dirty="0" smtClean="0"/>
              <a:t> </a:t>
            </a:r>
            <a:r>
              <a:rPr lang="ru-RU" b="1" dirty="0" err="1" smtClean="0"/>
              <a:t>є</a:t>
            </a:r>
            <a:r>
              <a:rPr lang="ru-RU" b="1" dirty="0" smtClean="0"/>
              <a:t> </a:t>
            </a:r>
            <a:r>
              <a:rPr lang="ru-RU" b="1" dirty="0" err="1" smtClean="0"/>
              <a:t>складним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навіть</a:t>
            </a:r>
            <a:r>
              <a:rPr lang="ru-RU" b="1" dirty="0" smtClean="0"/>
              <a:t> </a:t>
            </a:r>
            <a:r>
              <a:rPr lang="ru-RU" b="1" dirty="0" err="1" smtClean="0"/>
              <a:t>незбагненим</a:t>
            </a:r>
            <a:r>
              <a:rPr lang="ru-RU" b="1" dirty="0" smtClean="0"/>
              <a:t>. </a:t>
            </a:r>
            <a:r>
              <a:rPr lang="ru-RU" b="1" dirty="0" err="1" smtClean="0"/>
              <a:t>Тож</a:t>
            </a:r>
            <a:r>
              <a:rPr lang="ru-RU" b="1" dirty="0" smtClean="0"/>
              <a:t> </a:t>
            </a:r>
            <a:r>
              <a:rPr lang="ru-RU" b="1" dirty="0" err="1" smtClean="0"/>
              <a:t>оцінюючи</a:t>
            </a:r>
            <a:r>
              <a:rPr lang="ru-RU" b="1" dirty="0" smtClean="0"/>
              <a:t> </a:t>
            </a:r>
            <a:r>
              <a:rPr lang="ru-RU" b="1" dirty="0" err="1" smtClean="0"/>
              <a:t>поетичне</a:t>
            </a:r>
            <a:r>
              <a:rPr lang="ru-RU" b="1" dirty="0" smtClean="0"/>
              <a:t> слово </a:t>
            </a:r>
            <a:r>
              <a:rPr lang="ru-RU" b="1" dirty="0" err="1" smtClean="0"/>
              <a:t>нашого</a:t>
            </a:r>
            <a:r>
              <a:rPr lang="ru-RU" b="1" dirty="0" smtClean="0"/>
              <a:t> земляка, </a:t>
            </a:r>
            <a:r>
              <a:rPr lang="ru-RU" b="1" dirty="0" err="1" smtClean="0"/>
              <a:t>врахуємо</a:t>
            </a:r>
            <a:r>
              <a:rPr lang="ru-RU" b="1" dirty="0" smtClean="0"/>
              <a:t> </a:t>
            </a:r>
            <a:r>
              <a:rPr lang="ru-RU" b="1" dirty="0" err="1" smtClean="0"/>
              <a:t>непересічність</a:t>
            </a:r>
            <a:r>
              <a:rPr lang="ru-RU" b="1" dirty="0" smtClean="0"/>
              <a:t> </a:t>
            </a:r>
            <a:r>
              <a:rPr lang="ru-RU" b="1" dirty="0" err="1" smtClean="0"/>
              <a:t>творчого</a:t>
            </a:r>
            <a:r>
              <a:rPr lang="ru-RU" b="1" dirty="0" smtClean="0"/>
              <a:t> акту, </a:t>
            </a:r>
            <a:r>
              <a:rPr lang="ru-RU" b="1" dirty="0" err="1" smtClean="0"/>
              <a:t>вслухаємось</a:t>
            </a:r>
            <a:r>
              <a:rPr lang="ru-RU" b="1" dirty="0" smtClean="0"/>
              <a:t> у </a:t>
            </a:r>
            <a:r>
              <a:rPr lang="ru-RU" b="1" dirty="0" err="1" smtClean="0"/>
              <a:t>високий</a:t>
            </a:r>
            <a:r>
              <a:rPr lang="ru-RU" b="1" dirty="0" smtClean="0"/>
              <a:t> </a:t>
            </a:r>
            <a:r>
              <a:rPr lang="ru-RU" b="1" dirty="0" err="1" smtClean="0"/>
              <a:t>політ</a:t>
            </a:r>
            <a:r>
              <a:rPr lang="ru-RU" b="1" dirty="0" smtClean="0"/>
              <a:t> </a:t>
            </a:r>
            <a:r>
              <a:rPr lang="ru-RU" b="1" dirty="0" err="1" smtClean="0"/>
              <a:t>авторової</a:t>
            </a:r>
            <a:r>
              <a:rPr lang="ru-RU" b="1" dirty="0" smtClean="0"/>
              <a:t> </a:t>
            </a:r>
            <a:r>
              <a:rPr lang="ru-RU" b="1" dirty="0" err="1" smtClean="0"/>
              <a:t>душі</a:t>
            </a:r>
            <a:r>
              <a:rPr lang="ru-RU" b="1" dirty="0" smtClean="0"/>
              <a:t>. Не </a:t>
            </a:r>
            <a:r>
              <a:rPr lang="ru-RU" b="1" dirty="0" err="1" smtClean="0"/>
              <a:t>будемо</a:t>
            </a:r>
            <a:r>
              <a:rPr lang="ru-RU" b="1" dirty="0" smtClean="0"/>
              <a:t> </a:t>
            </a:r>
            <a:r>
              <a:rPr lang="ru-RU" b="1" dirty="0" err="1" smtClean="0"/>
              <a:t>поспішати</a:t>
            </a:r>
            <a:r>
              <a:rPr lang="ru-RU" b="1" dirty="0" smtClean="0"/>
              <a:t> </a:t>
            </a:r>
            <a:r>
              <a:rPr lang="ru-RU" b="1" dirty="0" err="1" smtClean="0"/>
              <a:t>з</a:t>
            </a:r>
            <a:r>
              <a:rPr lang="ru-RU" b="1" dirty="0" smtClean="0"/>
              <a:t> </a:t>
            </a:r>
            <a:r>
              <a:rPr lang="ru-RU" b="1" dirty="0" err="1" smtClean="0"/>
              <a:t>миттєвими</a:t>
            </a:r>
            <a:r>
              <a:rPr lang="ru-RU" b="1" dirty="0" smtClean="0"/>
              <a:t> </a:t>
            </a:r>
            <a:r>
              <a:rPr lang="ru-RU" b="1" dirty="0" err="1" smtClean="0"/>
              <a:t>висновками</a:t>
            </a:r>
            <a:r>
              <a:rPr lang="ru-RU" b="1" dirty="0" smtClean="0"/>
              <a:t>, а </a:t>
            </a:r>
            <a:r>
              <a:rPr lang="ru-RU" b="1" dirty="0" err="1" smtClean="0"/>
              <a:t>перечитаємо</a:t>
            </a:r>
            <a:r>
              <a:rPr lang="ru-RU" b="1" dirty="0" smtClean="0"/>
              <a:t> </a:t>
            </a:r>
            <a:r>
              <a:rPr lang="ru-RU" b="1" dirty="0" err="1" smtClean="0"/>
              <a:t>написане</a:t>
            </a:r>
            <a:r>
              <a:rPr lang="ru-RU" b="1" dirty="0" smtClean="0"/>
              <a:t>, </a:t>
            </a:r>
            <a:r>
              <a:rPr lang="ru-RU" b="1" dirty="0" err="1" smtClean="0"/>
              <a:t>поміркуємо</a:t>
            </a:r>
            <a:r>
              <a:rPr lang="ru-RU" b="1" dirty="0" smtClean="0"/>
              <a:t> над ним. </a:t>
            </a:r>
            <a:endParaRPr lang="ru-RU" b="1" dirty="0"/>
          </a:p>
        </p:txBody>
      </p:sp>
      <p:pic>
        <p:nvPicPr>
          <p:cNvPr id="4098" name="Picture 2" descr="C:\Documents and Settings\Admin\Рабочий стол\В. Голобородько\mp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929066"/>
            <a:ext cx="3941696" cy="2680354"/>
          </a:xfrm>
          <a:prstGeom prst="rect">
            <a:avLst/>
          </a:prstGeom>
          <a:noFill/>
        </p:spPr>
      </p:pic>
      <p:pic>
        <p:nvPicPr>
          <p:cNvPr id="4099" name="Picture 3" descr="C:\Documents and Settings\Admin\Рабочий стол\В. Голобородько\clip_image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305580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3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140000"/>
                    </a14:imgEffect>
                    <a14:imgEffect>
                      <a14:brightnessContrast contrast="-3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s405018.vk.me/v405018143/af94/vDyIqOcv08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8463">
            <a:off x="6381673" y="3408439"/>
            <a:ext cx="2276362" cy="3147319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Оля\Desktop\KM7PydfDXC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60700">
            <a:off x="229303" y="4999570"/>
            <a:ext cx="2637839" cy="1659150"/>
          </a:xfrm>
          <a:prstGeom prst="rect">
            <a:avLst/>
          </a:prstGeom>
          <a:noFill/>
          <a:effectLst>
            <a:outerShdw blurRad="381000" dist="139700" dir="10800000" sx="106000" sy="106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s405018.vk.me/v405018143/afb5/gnpPYTyKoR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447972">
            <a:off x="5340652" y="73969"/>
            <a:ext cx="3402317" cy="2530475"/>
          </a:xfrm>
          <a:prstGeom prst="rect">
            <a:avLst/>
          </a:prstGeom>
          <a:noFill/>
          <a:effectLst>
            <a:outerShdw blurRad="266700" dir="15180000" sx="111000" sy="111000" algn="t" rotWithShape="0">
              <a:srgbClr val="FFFF00">
                <a:alpha val="2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cs405018.vk.me/v405018143/af85/ACByTSx-DZ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5765">
            <a:off x="558450" y="328011"/>
            <a:ext cx="1998222" cy="266429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69810" y="1356591"/>
            <a:ext cx="4572000" cy="427809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Monotype Corsiva" pitchFamily="66" charset="0"/>
              </a:rPr>
              <a:t>До кожного </a:t>
            </a:r>
            <a:r>
              <a:rPr lang="ru-RU" sz="1600" b="1" dirty="0" err="1" smtClean="0">
                <a:latin typeface="Monotype Corsiva" pitchFamily="66" charset="0"/>
              </a:rPr>
              <a:t>вірша</a:t>
            </a:r>
            <a:r>
              <a:rPr lang="ru-RU" sz="1600" b="1" dirty="0" smtClean="0">
                <a:latin typeface="Monotype Corsiva" pitchFamily="66" charset="0"/>
              </a:rPr>
              <a:t> про того </a:t>
            </a:r>
            <a:r>
              <a:rPr lang="ru-RU" sz="1600" b="1" dirty="0" err="1" smtClean="0">
                <a:latin typeface="Monotype Corsiva" pitchFamily="66" charset="0"/>
              </a:rPr>
              <a:t>чи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іншого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українського</a:t>
            </a:r>
            <a:r>
              <a:rPr lang="ru-RU" sz="1600" b="1" dirty="0" smtClean="0">
                <a:latin typeface="Monotype Corsiva" pitchFamily="66" charset="0"/>
              </a:rPr>
              <a:t> птаха </a:t>
            </a:r>
            <a:r>
              <a:rPr lang="ru-RU" sz="1600" b="1" dirty="0" err="1" smtClean="0">
                <a:latin typeface="Monotype Corsiva" pitchFamily="66" charset="0"/>
              </a:rPr>
              <a:t>він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добирає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прислів'я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приказки</a:t>
            </a:r>
            <a:r>
              <a:rPr lang="ru-RU" sz="1600" b="1" dirty="0" smtClean="0">
                <a:latin typeface="Monotype Corsiva" pitchFamily="66" charset="0"/>
              </a:rPr>
              <a:t>, загадки, </a:t>
            </a:r>
            <a:r>
              <a:rPr lang="ru-RU" sz="1600" b="1" dirty="0" err="1" smtClean="0">
                <a:latin typeface="Monotype Corsiva" pitchFamily="66" charset="0"/>
              </a:rPr>
              <a:t>які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ґрунтуються</a:t>
            </a:r>
            <a:r>
              <a:rPr lang="ru-RU" sz="1600" b="1" dirty="0" smtClean="0">
                <a:latin typeface="Monotype Corsiva" pitchFamily="66" charset="0"/>
              </a:rPr>
              <a:t> у </a:t>
            </a:r>
            <a:r>
              <a:rPr lang="ru-RU" sz="1600" b="1" dirty="0" err="1" smtClean="0">
                <a:latin typeface="Monotype Corsiva" pitchFamily="66" charset="0"/>
              </a:rPr>
              <a:t>свідомості</a:t>
            </a:r>
            <a:r>
              <a:rPr lang="ru-RU" sz="1600" b="1" dirty="0" smtClean="0">
                <a:latin typeface="Monotype Corsiva" pitchFamily="66" charset="0"/>
              </a:rPr>
              <a:t> народного </a:t>
            </a:r>
            <a:r>
              <a:rPr lang="ru-RU" sz="1600" b="1" dirty="0" err="1" smtClean="0">
                <a:latin typeface="Monotype Corsiva" pitchFamily="66" charset="0"/>
              </a:rPr>
              <a:t>генія</a:t>
            </a:r>
            <a:r>
              <a:rPr lang="ru-RU" sz="1600" b="1" dirty="0" smtClean="0">
                <a:latin typeface="Monotype Corsiva" pitchFamily="66" charset="0"/>
              </a:rPr>
              <a:t> на </a:t>
            </a:r>
            <a:r>
              <a:rPr lang="ru-RU" sz="1600" b="1" dirty="0" err="1" smtClean="0">
                <a:latin typeface="Monotype Corsiva" pitchFamily="66" charset="0"/>
              </a:rPr>
              <a:t>спостереженнях</a:t>
            </a:r>
            <a:r>
              <a:rPr lang="ru-RU" sz="1600" b="1" dirty="0" smtClean="0">
                <a:latin typeface="Monotype Corsiva" pitchFamily="66" charset="0"/>
              </a:rPr>
              <a:t> про них, </a:t>
            </a:r>
            <a:r>
              <a:rPr lang="ru-RU" sz="1600" b="1" dirty="0" err="1" smtClean="0">
                <a:latin typeface="Monotype Corsiva" pitchFamily="66" charset="0"/>
              </a:rPr>
              <a:t>прикметах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повір'ях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навіть</a:t>
            </a:r>
            <a:r>
              <a:rPr lang="ru-RU" sz="1600" b="1" dirty="0" smtClean="0">
                <a:latin typeface="Monotype Corsiva" pitchFamily="66" charset="0"/>
              </a:rPr>
              <a:t> на </a:t>
            </a:r>
            <a:r>
              <a:rPr lang="ru-RU" sz="1600" b="1" dirty="0" err="1" smtClean="0">
                <a:latin typeface="Monotype Corsiva" pitchFamily="66" charset="0"/>
              </a:rPr>
              <a:t>замовляннях</a:t>
            </a:r>
            <a:r>
              <a:rPr lang="ru-RU" sz="1600" b="1" dirty="0" smtClean="0">
                <a:latin typeface="Monotype Corsiva" pitchFamily="66" charset="0"/>
              </a:rPr>
              <a:t>.</a:t>
            </a:r>
          </a:p>
          <a:p>
            <a:pPr algn="ctr"/>
            <a:r>
              <a:rPr lang="ru-RU" sz="1600" b="1" dirty="0" err="1" smtClean="0">
                <a:latin typeface="Monotype Corsiva" pitchFamily="66" charset="0"/>
              </a:rPr>
              <a:t>Відтворення</a:t>
            </a:r>
            <a:r>
              <a:rPr lang="ru-RU" sz="1600" b="1" dirty="0" smtClean="0">
                <a:latin typeface="Monotype Corsiva" pitchFamily="66" charset="0"/>
              </a:rPr>
              <a:t> у </a:t>
            </a:r>
            <a:r>
              <a:rPr lang="ru-RU" sz="1600" b="1" dirty="0" err="1" smtClean="0">
                <a:latin typeface="Monotype Corsiva" pitchFamily="66" charset="0"/>
              </a:rPr>
              <a:t>поетичному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слові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багатства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назв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українських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птахів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має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ще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у</a:t>
            </a:r>
            <a:r>
              <a:rPr lang="ru-RU" sz="1600" b="1" dirty="0" smtClean="0">
                <a:latin typeface="Monotype Corsiva" pitchFamily="66" charset="0"/>
              </a:rPr>
              <a:t> Василя </a:t>
            </a:r>
            <a:r>
              <a:rPr lang="ru-RU" sz="1600" b="1" dirty="0" err="1" smtClean="0">
                <a:latin typeface="Monotype Corsiva" pitchFamily="66" charset="0"/>
              </a:rPr>
              <a:t>Голобородька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прагматичне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значення</a:t>
            </a:r>
            <a:r>
              <a:rPr lang="ru-RU" sz="1600" b="1" dirty="0" smtClean="0">
                <a:latin typeface="Monotype Corsiva" pitchFamily="66" charset="0"/>
              </a:rPr>
              <a:t>. Сам поет про </a:t>
            </a:r>
            <a:r>
              <a:rPr lang="ru-RU" sz="1600" b="1" dirty="0" err="1" smtClean="0">
                <a:latin typeface="Monotype Corsiva" pitchFamily="66" charset="0"/>
              </a:rPr>
              <a:t>це</a:t>
            </a:r>
            <a:r>
              <a:rPr lang="ru-RU" sz="1600" b="1" dirty="0" smtClean="0">
                <a:latin typeface="Monotype Corsiva" pitchFamily="66" charset="0"/>
              </a:rPr>
              <a:t> говорив так: «</a:t>
            </a:r>
            <a:r>
              <a:rPr lang="ru-RU" sz="1600" b="1" dirty="0" err="1" smtClean="0">
                <a:latin typeface="Monotype Corsiva" pitchFamily="66" charset="0"/>
              </a:rPr>
              <a:t>Побачивши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якось</a:t>
            </a:r>
            <a:r>
              <a:rPr lang="ru-RU" sz="1600" b="1" dirty="0" smtClean="0">
                <a:latin typeface="Monotype Corsiva" pitchFamily="66" charset="0"/>
              </a:rPr>
              <a:t> птаха, про </a:t>
            </a:r>
            <a:r>
              <a:rPr lang="ru-RU" sz="1600" b="1" dirty="0" err="1" smtClean="0">
                <a:latin typeface="Monotype Corsiva" pitchFamily="66" charset="0"/>
              </a:rPr>
              <a:t>якого</a:t>
            </a:r>
            <a:r>
              <a:rPr lang="ru-RU" sz="1600" b="1" dirty="0" smtClean="0">
                <a:latin typeface="Monotype Corsiva" pitchFamily="66" charset="0"/>
              </a:rPr>
              <a:t> не </a:t>
            </a:r>
            <a:r>
              <a:rPr lang="ru-RU" sz="1600" b="1" dirty="0" err="1" smtClean="0">
                <a:latin typeface="Monotype Corsiva" pitchFamily="66" charset="0"/>
              </a:rPr>
              <a:t>знаємо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навіть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назви</a:t>
            </a:r>
            <a:r>
              <a:rPr lang="ru-RU" sz="1600" b="1" dirty="0" smtClean="0">
                <a:latin typeface="Monotype Corsiva" pitchFamily="66" charset="0"/>
              </a:rPr>
              <a:t>, ми </a:t>
            </a:r>
            <a:r>
              <a:rPr lang="ru-RU" sz="1600" b="1" dirty="0" err="1" smtClean="0">
                <a:latin typeface="Monotype Corsiva" pitchFamily="66" charset="0"/>
              </a:rPr>
              <a:t>тільки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одне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зауважуємо</a:t>
            </a:r>
            <a:r>
              <a:rPr lang="ru-RU" sz="1600" b="1" dirty="0" smtClean="0">
                <a:latin typeface="Monotype Corsiva" pitchFamily="66" charset="0"/>
              </a:rPr>
              <a:t>, на </a:t>
            </a:r>
            <a:r>
              <a:rPr lang="ru-RU" sz="1600" b="1" dirty="0" err="1" smtClean="0">
                <a:latin typeface="Monotype Corsiva" pitchFamily="66" charset="0"/>
              </a:rPr>
              <a:t>рівні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безпосереднього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спостереження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притаманного</a:t>
            </a:r>
            <a:r>
              <a:rPr lang="ru-RU" sz="1600" b="1" dirty="0" smtClean="0">
                <a:latin typeface="Monotype Corsiva" pitchFamily="66" charset="0"/>
              </a:rPr>
              <a:t> не </a:t>
            </a:r>
            <a:r>
              <a:rPr lang="ru-RU" sz="1600" b="1" dirty="0" err="1" smtClean="0">
                <a:latin typeface="Monotype Corsiva" pitchFamily="66" charset="0"/>
              </a:rPr>
              <a:t>лише</a:t>
            </a:r>
            <a:r>
              <a:rPr lang="ru-RU" sz="1600" b="1" dirty="0" smtClean="0">
                <a:latin typeface="Monotype Corsiva" pitchFamily="66" charset="0"/>
              </a:rPr>
              <a:t> людям: </a:t>
            </a:r>
            <a:r>
              <a:rPr lang="ru-RU" sz="1600" b="1" dirty="0" err="1" smtClean="0">
                <a:latin typeface="Monotype Corsiva" pitchFamily="66" charset="0"/>
              </a:rPr>
              <a:t>це</a:t>
            </a:r>
            <a:r>
              <a:rPr lang="ru-RU" sz="1600" b="1" dirty="0" smtClean="0">
                <a:latin typeface="Monotype Corsiva" pitchFamily="66" charset="0"/>
              </a:rPr>
              <a:t> — птах, </a:t>
            </a:r>
            <a:r>
              <a:rPr lang="ru-RU" sz="1600" b="1" dirty="0" err="1" smtClean="0">
                <a:latin typeface="Monotype Corsiva" pitchFamily="66" charset="0"/>
              </a:rPr>
              <a:t>але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знаючи</a:t>
            </a:r>
            <a:r>
              <a:rPr lang="ru-RU" sz="1600" b="1" dirty="0" smtClean="0">
                <a:latin typeface="Monotype Corsiva" pitchFamily="66" charset="0"/>
              </a:rPr>
              <a:t> усе </a:t>
            </a:r>
            <a:r>
              <a:rPr lang="ru-RU" sz="1600" b="1" dirty="0" err="1" smtClean="0">
                <a:latin typeface="Monotype Corsiva" pitchFamily="66" charset="0"/>
              </a:rPr>
              <a:t>багатство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назв</a:t>
            </a:r>
            <a:r>
              <a:rPr lang="ru-RU" sz="1600" b="1" dirty="0" smtClean="0">
                <a:latin typeface="Monotype Corsiva" pitchFamily="66" charset="0"/>
              </a:rPr>
              <a:t> птаха, загадку про </a:t>
            </a:r>
            <a:r>
              <a:rPr lang="ru-RU" sz="1600" b="1" dirty="0" err="1" smtClean="0">
                <a:latin typeface="Monotype Corsiva" pitchFamily="66" charset="0"/>
              </a:rPr>
              <a:t>нього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прислів'я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приказки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повір'я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прикмети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заклички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замовляння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пов'язані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з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птахом</a:t>
            </a:r>
            <a:r>
              <a:rPr lang="ru-RU" sz="1600" b="1" dirty="0" smtClean="0">
                <a:latin typeface="Monotype Corsiva" pitchFamily="66" charset="0"/>
              </a:rPr>
              <a:t>, ми привносимо все </a:t>
            </a:r>
            <a:r>
              <a:rPr lang="ru-RU" sz="1600" b="1" dirty="0" err="1" smtClean="0">
                <a:latin typeface="Monotype Corsiva" pitchFamily="66" charset="0"/>
              </a:rPr>
              <a:t>це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птахові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олюднюємо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його</a:t>
            </a:r>
            <a:r>
              <a:rPr lang="ru-RU" sz="1600" b="1" dirty="0" smtClean="0">
                <a:latin typeface="Monotype Corsiva" pitchFamily="66" charset="0"/>
              </a:rPr>
              <a:t>, а, </a:t>
            </a:r>
            <a:r>
              <a:rPr lang="ru-RU" sz="1600" b="1" dirty="0" err="1" smtClean="0">
                <a:latin typeface="Monotype Corsiva" pitchFamily="66" charset="0"/>
              </a:rPr>
              <a:t>бачачи</a:t>
            </a:r>
            <a:r>
              <a:rPr lang="ru-RU" sz="1600" b="1" dirty="0" smtClean="0">
                <a:latin typeface="Monotype Corsiva" pitchFamily="66" charset="0"/>
              </a:rPr>
              <a:t> птаха в </a:t>
            </a:r>
            <a:r>
              <a:rPr lang="ru-RU" sz="1600" b="1" dirty="0" err="1" smtClean="0">
                <a:latin typeface="Monotype Corsiva" pitchFamily="66" charset="0"/>
              </a:rPr>
              <a:t>краєвиді</a:t>
            </a:r>
            <a:r>
              <a:rPr lang="ru-RU" sz="1600" b="1" dirty="0" smtClean="0">
                <a:latin typeface="Monotype Corsiva" pitchFamily="66" charset="0"/>
              </a:rPr>
              <a:t>, </a:t>
            </a:r>
            <a:r>
              <a:rPr lang="ru-RU" sz="1600" b="1" dirty="0" err="1" smtClean="0">
                <a:latin typeface="Monotype Corsiva" pitchFamily="66" charset="0"/>
              </a:rPr>
              <a:t>тим</a:t>
            </a:r>
            <a:r>
              <a:rPr lang="ru-RU" sz="1600" b="1" dirty="0" smtClean="0">
                <a:latin typeface="Monotype Corsiva" pitchFamily="66" charset="0"/>
              </a:rPr>
              <a:t> самим </a:t>
            </a:r>
            <a:r>
              <a:rPr lang="ru-RU" sz="1600" b="1" dirty="0" err="1" smtClean="0">
                <a:latin typeface="Monotype Corsiva" pitchFamily="66" charset="0"/>
              </a:rPr>
              <a:t>олюднюємо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і</a:t>
            </a:r>
            <a:r>
              <a:rPr lang="ru-RU" sz="1600" b="1" dirty="0" smtClean="0">
                <a:latin typeface="Monotype Corsiva" pitchFamily="66" charset="0"/>
              </a:rPr>
              <a:t> дикий, </a:t>
            </a:r>
            <a:r>
              <a:rPr lang="ru-RU" sz="1600" b="1" dirty="0" err="1" smtClean="0">
                <a:latin typeface="Monotype Corsiva" pitchFamily="66" charset="0"/>
              </a:rPr>
              <a:t>порожній</a:t>
            </a:r>
            <a:r>
              <a:rPr lang="ru-RU" sz="1600" b="1" dirty="0" smtClean="0">
                <a:latin typeface="Monotype Corsiva" pitchFamily="66" charset="0"/>
              </a:rPr>
              <a:t> без </a:t>
            </a:r>
            <a:r>
              <a:rPr lang="ru-RU" sz="1600" b="1" dirty="0" err="1" smtClean="0">
                <a:latin typeface="Monotype Corsiva" pitchFamily="66" charset="0"/>
              </a:rPr>
              <a:t>людської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присутності</a:t>
            </a:r>
            <a:r>
              <a:rPr lang="ru-RU" sz="1600" b="1" dirty="0" smtClean="0">
                <a:latin typeface="Monotype Corsiva" pitchFamily="66" charset="0"/>
              </a:rPr>
              <a:t> </a:t>
            </a:r>
            <a:r>
              <a:rPr lang="ru-RU" sz="1600" b="1" dirty="0" err="1" smtClean="0">
                <a:latin typeface="Monotype Corsiva" pitchFamily="66" charset="0"/>
              </a:rPr>
              <a:t>краєвид</a:t>
            </a:r>
            <a:r>
              <a:rPr lang="ru-RU" sz="1600" b="1" dirty="0" smtClean="0">
                <a:latin typeface="Monotype Corsiva" pitchFamily="66" charset="0"/>
              </a:rPr>
              <a:t>».</a:t>
            </a:r>
            <a:endParaRPr lang="ru-RU" sz="1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970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97811" y="620688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Б</a:t>
            </a:r>
            <a:r>
              <a:rPr lang="uk-UA" b="1" dirty="0" smtClean="0"/>
              <a:t>І</a:t>
            </a:r>
            <a:r>
              <a:rPr lang="ru-RU" b="1" dirty="0" smtClean="0"/>
              <a:t>ЛА ЛЕЛЕКА</a:t>
            </a:r>
          </a:p>
          <a:p>
            <a:pPr algn="ctr"/>
            <a:endParaRPr lang="ru-RU" dirty="0"/>
          </a:p>
          <a:p>
            <a:pPr algn="ctr"/>
            <a:r>
              <a:rPr lang="ru-RU" dirty="0" err="1" smtClean="0"/>
              <a:t>Лелеко</a:t>
            </a:r>
            <a:r>
              <a:rPr lang="ru-RU" dirty="0"/>
              <a:t>,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лелеко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твориш</a:t>
            </a:r>
            <a:r>
              <a:rPr lang="ru-RU" dirty="0"/>
              <a:t> загадку про саму себе за </a:t>
            </a:r>
            <a:r>
              <a:rPr lang="ru-RU" dirty="0" err="1"/>
              <a:t>ознакою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та, </a:t>
            </a:r>
            <a:r>
              <a:rPr lang="ru-RU" dirty="0" err="1"/>
              <a:t>хто</a:t>
            </a:r>
            <a:r>
              <a:rPr lang="ru-RU" dirty="0"/>
              <a:t> мостить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гніздо</a:t>
            </a:r>
            <a:r>
              <a:rPr lang="ru-RU" dirty="0"/>
              <a:t> на </a:t>
            </a:r>
            <a:r>
              <a:rPr lang="ru-RU" dirty="0" err="1"/>
              <a:t>хаті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твориш</a:t>
            </a:r>
            <a:r>
              <a:rPr lang="ru-RU" dirty="0"/>
              <a:t> загадку про саму себе за </a:t>
            </a:r>
            <a:r>
              <a:rPr lang="ru-RU" dirty="0" err="1"/>
              <a:t>ознакою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та,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літає</a:t>
            </a:r>
            <a:r>
              <a:rPr lang="ru-RU" dirty="0"/>
              <a:t> далеко,</a:t>
            </a:r>
            <a:br>
              <a:rPr lang="ru-RU" dirty="0"/>
            </a:br>
            <a:r>
              <a:rPr lang="ru-RU" dirty="0"/>
              <a:t>та,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літає</a:t>
            </a:r>
            <a:r>
              <a:rPr lang="ru-RU" dirty="0"/>
              <a:t> далеко по </a:t>
            </a:r>
            <a:r>
              <a:rPr lang="ru-RU" dirty="0" err="1"/>
              <a:t>жабенят</a:t>
            </a:r>
            <a:r>
              <a:rPr lang="ru-RU" dirty="0"/>
              <a:t> для </a:t>
            </a:r>
            <a:r>
              <a:rPr lang="ru-RU" dirty="0" err="1"/>
              <a:t>лелеченят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/>
              <a:t>на </a:t>
            </a:r>
            <a:r>
              <a:rPr lang="ru-RU" dirty="0" err="1"/>
              <a:t>річку</a:t>
            </a:r>
            <a:r>
              <a:rPr lang="ru-RU" dirty="0"/>
              <a:t>, на озеро, до ставка, на луки, на болото -</a:t>
            </a:r>
            <a:br>
              <a:rPr lang="ru-RU" dirty="0"/>
            </a:b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твориш</a:t>
            </a:r>
            <a:r>
              <a:rPr lang="ru-RU" dirty="0"/>
              <a:t> загадку про саму себе за </a:t>
            </a:r>
            <a:r>
              <a:rPr lang="ru-RU" dirty="0" err="1"/>
              <a:t>ознакою</a:t>
            </a:r>
            <a:r>
              <a:rPr lang="ru-RU" dirty="0"/>
              <a:t>:</a:t>
            </a:r>
            <a:br>
              <a:rPr lang="ru-RU" dirty="0"/>
            </a:br>
            <a:r>
              <a:rPr lang="ru-RU" dirty="0" smtClean="0"/>
              <a:t>та</a:t>
            </a:r>
            <a:r>
              <a:rPr lang="ru-RU" dirty="0"/>
              <a:t>, на кого ми </a:t>
            </a:r>
            <a:r>
              <a:rPr lang="ru-RU" dirty="0" err="1"/>
              <a:t>замовляли</a:t>
            </a:r>
            <a:r>
              <a:rPr lang="ru-RU" dirty="0"/>
              <a:t> </a:t>
            </a:r>
            <a:r>
              <a:rPr lang="ru-RU" dirty="0" err="1"/>
              <a:t>майбутній</a:t>
            </a:r>
            <a:r>
              <a:rPr lang="ru-RU" dirty="0"/>
              <a:t> урожай</a:t>
            </a:r>
            <a:br>
              <a:rPr lang="ru-RU" dirty="0"/>
            </a:br>
            <a:r>
              <a:rPr lang="ru-RU" dirty="0" err="1" smtClean="0"/>
              <a:t>навесні</a:t>
            </a:r>
            <a:r>
              <a:rPr lang="ru-RU" dirty="0"/>
              <a:t>, у день </a:t>
            </a:r>
            <a:r>
              <a:rPr lang="ru-RU" dirty="0" err="1"/>
              <a:t>Благовіщення</a:t>
            </a:r>
            <a:r>
              <a:rPr lang="ru-RU" dirty="0"/>
              <a:t>, 7 </a:t>
            </a:r>
            <a:r>
              <a:rPr lang="ru-RU" dirty="0" err="1"/>
              <a:t>квітня</a:t>
            </a:r>
            <a:r>
              <a:rPr lang="ru-RU" dirty="0"/>
              <a:t>;</a:t>
            </a:r>
            <a:br>
              <a:rPr lang="ru-RU" dirty="0"/>
            </a:br>
            <a:r>
              <a:rPr lang="ru-RU" dirty="0" err="1" smtClean="0"/>
              <a:t>ти</a:t>
            </a:r>
            <a:r>
              <a:rPr lang="ru-RU" dirty="0"/>
              <a:t>,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лелеко</a:t>
            </a:r>
            <a:r>
              <a:rPr lang="ru-RU" dirty="0"/>
              <a:t>, </a:t>
            </a:r>
            <a:r>
              <a:rPr lang="ru-RU" dirty="0" err="1"/>
              <a:t>мостиш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гніздо</a:t>
            </a:r>
            <a:r>
              <a:rPr lang="ru-RU" dirty="0"/>
              <a:t> на </a:t>
            </a:r>
            <a:r>
              <a:rPr lang="ru-RU" dirty="0" err="1"/>
              <a:t>хаті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 err="1" smtClean="0"/>
              <a:t>ти</a:t>
            </a:r>
            <a:r>
              <a:rPr lang="ru-RU" dirty="0"/>
              <a:t>, </a:t>
            </a:r>
            <a:r>
              <a:rPr lang="ru-RU" dirty="0" err="1"/>
              <a:t>біла</a:t>
            </a:r>
            <a:r>
              <a:rPr lang="ru-RU" dirty="0"/>
              <a:t> </a:t>
            </a:r>
            <a:r>
              <a:rPr lang="ru-RU" dirty="0" err="1"/>
              <a:t>лелеко</a:t>
            </a:r>
            <a:r>
              <a:rPr lang="ru-RU" dirty="0"/>
              <a:t>, </a:t>
            </a:r>
            <a:r>
              <a:rPr lang="ru-RU" dirty="0" err="1"/>
              <a:t>мостиш</a:t>
            </a:r>
            <a:r>
              <a:rPr lang="ru-RU" dirty="0"/>
              <a:t> </a:t>
            </a:r>
            <a:r>
              <a:rPr lang="ru-RU" dirty="0" err="1"/>
              <a:t>своє</a:t>
            </a:r>
            <a:r>
              <a:rPr lang="ru-RU" dirty="0"/>
              <a:t> </a:t>
            </a:r>
            <a:r>
              <a:rPr lang="ru-RU" dirty="0" err="1"/>
              <a:t>гніздо</a:t>
            </a:r>
            <a:r>
              <a:rPr lang="ru-RU" dirty="0"/>
              <a:t> на </a:t>
            </a:r>
            <a:r>
              <a:rPr lang="ru-RU" dirty="0" err="1"/>
              <a:t>хаті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і </a:t>
            </a:r>
            <a:r>
              <a:rPr lang="ru-RU" dirty="0" err="1"/>
              <a:t>приносиш</a:t>
            </a:r>
            <a:r>
              <a:rPr lang="ru-RU" dirty="0"/>
              <a:t> у той </a:t>
            </a:r>
            <a:r>
              <a:rPr lang="ru-RU" dirty="0" err="1"/>
              <a:t>двір</a:t>
            </a:r>
            <a:r>
              <a:rPr lang="ru-RU" dirty="0"/>
              <a:t> </a:t>
            </a:r>
            <a:r>
              <a:rPr lang="ru-RU" dirty="0" err="1"/>
              <a:t>щастя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xmlns="" val="296868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5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6000"/>
                    </a14:imgEffect>
                    <a14:imgEffect>
                      <a14:colorTemperature colorTemp="5400"/>
                    </a14:imgEffect>
                    <a14:imgEffect>
                      <a14:saturation sat="200000"/>
                    </a14:imgEffect>
                    <a14:imgEffect>
                      <a14:brightnessContrast contrast="-1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Оля\Desktop\2kCzI0EzGh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754696" cy="3599483"/>
          </a:xfrm>
          <a:prstGeom prst="rect">
            <a:avLst/>
          </a:prstGeom>
          <a:noFill/>
          <a:effectLst>
            <a:glow rad="660400">
              <a:schemeClr val="bg1">
                <a:alpha val="57000"/>
              </a:schemeClr>
            </a:glow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535613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Monotype Corsiva" pitchFamily="66" charset="0"/>
              </a:rPr>
              <a:t> </a:t>
            </a:r>
            <a:r>
              <a:rPr lang="ru-RU" dirty="0" err="1">
                <a:latin typeface="Monotype Corsiva" pitchFamily="66" charset="0"/>
              </a:rPr>
              <a:t>Цей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тендітний</a:t>
            </a:r>
            <a:r>
              <a:rPr lang="ru-RU" dirty="0">
                <a:latin typeface="Monotype Corsiva" pitchFamily="66" charset="0"/>
              </a:rPr>
              <a:t> птах - </a:t>
            </a:r>
            <a:r>
              <a:rPr lang="ru-RU" dirty="0" err="1">
                <a:latin typeface="Monotype Corsiva" pitchFamily="66" charset="0"/>
              </a:rPr>
              <a:t>світлий</a:t>
            </a:r>
            <a:r>
              <a:rPr lang="ru-RU" dirty="0">
                <a:latin typeface="Monotype Corsiva" pitchFamily="66" charset="0"/>
              </a:rPr>
              <a:t> і </a:t>
            </a:r>
            <a:r>
              <a:rPr lang="ru-RU" dirty="0" err="1">
                <a:latin typeface="Monotype Corsiva" pitchFamily="66" charset="0"/>
              </a:rPr>
              <a:t>величний</a:t>
            </a:r>
            <a:r>
              <a:rPr lang="ru-RU" dirty="0">
                <a:latin typeface="Monotype Corsiva" pitchFamily="66" charset="0"/>
              </a:rPr>
              <a:t> символ </a:t>
            </a:r>
            <a:r>
              <a:rPr lang="ru-RU" dirty="0" err="1">
                <a:latin typeface="Monotype Corsiva" pitchFamily="66" charset="0"/>
              </a:rPr>
              <a:t>України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Дорослі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розповідають</a:t>
            </a:r>
            <a:r>
              <a:rPr lang="ru-RU" dirty="0">
                <a:latin typeface="Monotype Corsiva" pitchFamily="66" charset="0"/>
              </a:rPr>
              <a:t> маленьким </a:t>
            </a:r>
            <a:r>
              <a:rPr lang="ru-RU" dirty="0" err="1">
                <a:latin typeface="Monotype Corsiva" pitchFamily="66" charset="0"/>
              </a:rPr>
              <a:t>дітям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що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їх</a:t>
            </a:r>
            <a:r>
              <a:rPr lang="ru-RU" dirty="0">
                <a:latin typeface="Monotype Corsiva" pitchFamily="66" charset="0"/>
              </a:rPr>
              <a:t> приносить </a:t>
            </a:r>
            <a:r>
              <a:rPr lang="ru-RU" dirty="0" err="1">
                <a:latin typeface="Monotype Corsiva" pitchFamily="66" charset="0"/>
              </a:rPr>
              <a:t>лелека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Мудрий</a:t>
            </a:r>
            <a:r>
              <a:rPr lang="ru-RU" dirty="0">
                <a:latin typeface="Monotype Corsiva" pitchFamily="66" charset="0"/>
              </a:rPr>
              <a:t> птах </a:t>
            </a:r>
            <a:r>
              <a:rPr lang="ru-RU" dirty="0" err="1">
                <a:latin typeface="Monotype Corsiva" pitchFamily="66" charset="0"/>
              </a:rPr>
              <a:t>допомагає</a:t>
            </a:r>
            <a:r>
              <a:rPr lang="ru-RU" dirty="0">
                <a:latin typeface="Monotype Corsiva" pitchFamily="66" charset="0"/>
              </a:rPr>
              <a:t> нам </a:t>
            </a:r>
            <a:r>
              <a:rPr lang="ru-RU" dirty="0" err="1">
                <a:latin typeface="Monotype Corsiva" pitchFamily="66" charset="0"/>
              </a:rPr>
              <a:t>ставати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кращими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мудрішими</a:t>
            </a:r>
            <a:r>
              <a:rPr lang="ru-RU" dirty="0">
                <a:latin typeface="Monotype Corsiva" pitchFamily="66" charset="0"/>
              </a:rPr>
              <a:t>, </a:t>
            </a:r>
            <a:r>
              <a:rPr lang="ru-RU" dirty="0" err="1">
                <a:latin typeface="Monotype Corsiva" pitchFamily="66" charset="0"/>
              </a:rPr>
              <a:t>людянішими</a:t>
            </a:r>
            <a:r>
              <a:rPr lang="ru-RU" dirty="0">
                <a:latin typeface="Monotype Corsiva" pitchFamily="66" charset="0"/>
              </a:rPr>
              <a:t>. </a:t>
            </a:r>
            <a:r>
              <a:rPr lang="ru-RU" dirty="0" err="1">
                <a:latin typeface="Monotype Corsiva" pitchFamily="66" charset="0"/>
              </a:rPr>
              <a:t>Саме</a:t>
            </a:r>
            <a:r>
              <a:rPr lang="ru-RU" dirty="0">
                <a:latin typeface="Monotype Corsiva" pitchFamily="66" charset="0"/>
              </a:rPr>
              <a:t> для </a:t>
            </a:r>
            <a:r>
              <a:rPr lang="ru-RU" dirty="0" err="1">
                <a:latin typeface="Monotype Corsiva" pitchFamily="66" charset="0"/>
              </a:rPr>
              <a:t>цього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щовесни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прилітає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він</a:t>
            </a:r>
            <a:r>
              <a:rPr lang="ru-RU" dirty="0">
                <a:latin typeface="Monotype Corsiva" pitchFamily="66" charset="0"/>
              </a:rPr>
              <a:t> до наших </a:t>
            </a:r>
            <a:r>
              <a:rPr lang="ru-RU" dirty="0" err="1">
                <a:latin typeface="Monotype Corsiva" pitchFamily="66" charset="0"/>
              </a:rPr>
              <a:t>домівок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із</a:t>
            </a:r>
            <a:r>
              <a:rPr lang="ru-RU" dirty="0">
                <a:latin typeface="Monotype Corsiva" pitchFamily="66" charset="0"/>
              </a:rPr>
              <a:t> </a:t>
            </a:r>
            <a:r>
              <a:rPr lang="ru-RU" dirty="0" err="1">
                <a:latin typeface="Monotype Corsiva" pitchFamily="66" charset="0"/>
              </a:rPr>
              <a:t>вирію</a:t>
            </a:r>
            <a:r>
              <a:rPr lang="ru-RU" dirty="0">
                <a:latin typeface="Monotype Corsiva" pitchFamily="66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70833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У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творі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В.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Голобородька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-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відгомін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казок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і легенд,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замовлянь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і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пісень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загадок і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приказок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що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збереглися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з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давніх-предавніх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часів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скарбничці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народної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пам'яті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і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пересторога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і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нагадування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і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спогад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і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філософські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роздуми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над «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вічним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»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питанням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: як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залишитись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справжньою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Людиною?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Побудована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у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формі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діалогу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поема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вражає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здатністю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автора тонко і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обережно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торкатись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якихось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особливо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ніжних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речей.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Одразу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згадуються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слова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Ліни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Костенко: «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Поезія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-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це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завжди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неповторність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,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якийсь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безсмертний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дотик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 до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душі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».</a:t>
            </a:r>
          </a:p>
        </p:txBody>
      </p:sp>
    </p:spTree>
    <p:extLst>
      <p:ext uri="{BB962C8B-B14F-4D97-AF65-F5344CB8AC3E}">
        <p14:creationId xmlns:p14="http://schemas.microsoft.com/office/powerpoint/2010/main" xmlns="" val="340042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8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1000"/>
                    </a14:imgEffect>
                    <a14:imgEffect>
                      <a14:saturation sat="10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13015" y="980728"/>
            <a:ext cx="3384376" cy="4708981"/>
          </a:xfrm>
          <a:prstGeom prst="rect">
            <a:avLst/>
          </a:prstGeom>
          <a:solidFill>
            <a:srgbClr val="CCECFF">
              <a:alpha val="67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endParaRPr lang="ru-RU" sz="2000" dirty="0" smtClean="0">
              <a:latin typeface="Georgia" pitchFamily="18" charset="0"/>
            </a:endParaRPr>
          </a:p>
          <a:p>
            <a:pPr algn="ctr">
              <a:lnSpc>
                <a:spcPts val="1800"/>
              </a:lnSpc>
            </a:pPr>
            <a:r>
              <a:rPr lang="ru-RU" sz="2000" dirty="0" smtClean="0">
                <a:latin typeface="Georgia" pitchFamily="18" charset="0"/>
              </a:rPr>
              <a:t>КВІТКА </a:t>
            </a:r>
            <a:r>
              <a:rPr lang="ru-RU" sz="2000" dirty="0">
                <a:latin typeface="Georgia" pitchFamily="18" charset="0"/>
              </a:rPr>
              <a:t>НА ВОДІ</a:t>
            </a:r>
          </a:p>
          <a:p>
            <a:pPr algn="ctr">
              <a:lnSpc>
                <a:spcPts val="1800"/>
              </a:lnSpc>
            </a:pPr>
            <a:endParaRPr lang="ru-RU" sz="2000" dirty="0"/>
          </a:p>
          <a:p>
            <a:pPr algn="ctr">
              <a:lnSpc>
                <a:spcPts val="1800"/>
              </a:lnSpc>
            </a:pPr>
            <a:r>
              <a:rPr lang="ru-RU" sz="2000" dirty="0" err="1" smtClean="0">
                <a:latin typeface="Monotype Corsiva" pitchFamily="66" charset="0"/>
              </a:rPr>
              <a:t>Пішла</a:t>
            </a:r>
            <a:r>
              <a:rPr lang="ru-RU" sz="2000" dirty="0" smtClean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молодиця</a:t>
            </a:r>
            <a:r>
              <a:rPr lang="ru-RU" sz="2000" dirty="0">
                <a:latin typeface="Monotype Corsiva" pitchFamily="66" charset="0"/>
              </a:rPr>
              <a:t> на </a:t>
            </a:r>
            <a:r>
              <a:rPr lang="ru-RU" sz="2000" dirty="0" err="1">
                <a:latin typeface="Monotype Corsiva" pitchFamily="66" charset="0"/>
              </a:rPr>
              <a:t>річку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прати</a:t>
            </a:r>
            <a:r>
              <a:rPr lang="ru-RU" sz="2000" dirty="0">
                <a:latin typeface="Monotype Corsiva" pitchFamily="66" charset="0"/>
              </a:rPr>
              <a:t>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стала на </a:t>
            </a:r>
            <a:r>
              <a:rPr lang="ru-RU" sz="2000" dirty="0" err="1">
                <a:latin typeface="Monotype Corsiva" pitchFamily="66" charset="0"/>
              </a:rPr>
              <a:t>білому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камені</a:t>
            </a:r>
            <a:r>
              <a:rPr lang="ru-RU" sz="2000" dirty="0">
                <a:latin typeface="Monotype Corsiva" pitchFamily="66" charset="0"/>
              </a:rPr>
              <a:t>,—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err="1">
                <a:latin typeface="Monotype Corsiva" pitchFamily="66" charset="0"/>
              </a:rPr>
              <a:t>долі</a:t>
            </a:r>
            <a:r>
              <a:rPr lang="ru-RU" sz="2000" dirty="0">
                <a:latin typeface="Monotype Corsiva" pitchFamily="66" charset="0"/>
              </a:rPr>
              <a:t> лежать сорочки,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у </a:t>
            </a:r>
            <a:r>
              <a:rPr lang="ru-RU" sz="2000" dirty="0" err="1">
                <a:latin typeface="Monotype Corsiva" pitchFamily="66" charset="0"/>
              </a:rPr>
              <a:t>руці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праник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качечкою</a:t>
            </a: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err="1">
                <a:latin typeface="Monotype Corsiva" pitchFamily="66" charset="0"/>
              </a:rPr>
              <a:t>сірою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скаче</a:t>
            </a:r>
            <a:r>
              <a:rPr lang="ru-RU" sz="2000" dirty="0">
                <a:latin typeface="Monotype Corsiva" pitchFamily="66" charset="0"/>
              </a:rPr>
              <a:t>.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А на </a:t>
            </a:r>
            <a:r>
              <a:rPr lang="ru-RU" sz="2000" dirty="0" err="1">
                <a:latin typeface="Monotype Corsiva" pitchFamily="66" charset="0"/>
              </a:rPr>
              <a:t>воді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цвіте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квітка</a:t>
            </a:r>
            <a:r>
              <a:rPr lang="ru-RU" sz="2000" dirty="0">
                <a:latin typeface="Monotype Corsiva" pitchFamily="66" charset="0"/>
              </a:rPr>
              <a:t>: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одна </a:t>
            </a:r>
            <a:r>
              <a:rPr lang="ru-RU" sz="2000" dirty="0" err="1">
                <a:latin typeface="Monotype Corsiva" pitchFamily="66" charset="0"/>
              </a:rPr>
              <a:t>пелюстка</a:t>
            </a:r>
            <a:r>
              <a:rPr lang="ru-RU" sz="2000" dirty="0">
                <a:latin typeface="Monotype Corsiva" pitchFamily="66" charset="0"/>
              </a:rPr>
              <a:t> — </a:t>
            </a:r>
            <a:r>
              <a:rPr lang="ru-RU" sz="2000" dirty="0" err="1">
                <a:latin typeface="Monotype Corsiva" pitchFamily="66" charset="0"/>
              </a:rPr>
              <a:t>очі</a:t>
            </a:r>
            <a:r>
              <a:rPr lang="ru-RU" sz="2000" dirty="0">
                <a:latin typeface="Monotype Corsiva" pitchFamily="66" charset="0"/>
              </a:rPr>
              <a:t> милого,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>друга </a:t>
            </a:r>
            <a:r>
              <a:rPr lang="ru-RU" sz="2000" dirty="0" err="1">
                <a:latin typeface="Monotype Corsiva" pitchFamily="66" charset="0"/>
              </a:rPr>
              <a:t>пелюстка</a:t>
            </a:r>
            <a:r>
              <a:rPr lang="ru-RU" sz="2000" dirty="0">
                <a:latin typeface="Monotype Corsiva" pitchFamily="66" charset="0"/>
              </a:rPr>
              <a:t> — губи милого,</a:t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>
                <a:latin typeface="Monotype Corsiva" pitchFamily="66" charset="0"/>
              </a:rPr>
              <a:t/>
            </a:r>
            <a:br>
              <a:rPr lang="ru-RU" sz="2000" dirty="0">
                <a:latin typeface="Monotype Corsiva" pitchFamily="66" charset="0"/>
              </a:rPr>
            </a:br>
            <a:r>
              <a:rPr lang="ru-RU" sz="2000" dirty="0" err="1">
                <a:latin typeface="Monotype Corsiva" pitchFamily="66" charset="0"/>
              </a:rPr>
              <a:t>третя</a:t>
            </a:r>
            <a:r>
              <a:rPr lang="ru-RU" sz="2000" dirty="0">
                <a:latin typeface="Monotype Corsiva" pitchFamily="66" charset="0"/>
              </a:rPr>
              <a:t> </a:t>
            </a:r>
            <a:r>
              <a:rPr lang="ru-RU" sz="2000" dirty="0" err="1">
                <a:latin typeface="Monotype Corsiva" pitchFamily="66" charset="0"/>
              </a:rPr>
              <a:t>пелюстка</a:t>
            </a:r>
            <a:r>
              <a:rPr lang="ru-RU" sz="2000" dirty="0">
                <a:latin typeface="Monotype Corsiva" pitchFamily="66" charset="0"/>
              </a:rPr>
              <a:t> — </a:t>
            </a:r>
            <a:r>
              <a:rPr lang="ru-RU" sz="2000" dirty="0" err="1">
                <a:latin typeface="Monotype Corsiva" pitchFamily="66" charset="0"/>
              </a:rPr>
              <a:t>чоло</a:t>
            </a:r>
            <a:r>
              <a:rPr lang="ru-RU" sz="2000" dirty="0">
                <a:latin typeface="Monotype Corsiva" pitchFamily="66" charset="0"/>
              </a:rPr>
              <a:t> милого</a:t>
            </a:r>
            <a:r>
              <a:rPr lang="ru-RU" dirty="0">
                <a:solidFill>
                  <a:srgbClr val="CCECFF"/>
                </a:solidFill>
                <a:latin typeface="Monotype Corsiva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97614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95936" y="1228774"/>
            <a:ext cx="4680520" cy="40626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Myriad Pro" pitchFamily="34" charset="0"/>
              </a:rPr>
              <a:t>Издатели </a:t>
            </a:r>
            <a:r>
              <a:rPr lang="ru-RU" sz="1600" b="1" dirty="0" err="1">
                <a:latin typeface="Myriad Pro" pitchFamily="34" charset="0"/>
              </a:rPr>
              <a:t>Голобородько</a:t>
            </a:r>
            <a:r>
              <a:rPr lang="ru-RU" sz="1600" b="1" dirty="0">
                <a:latin typeface="Myriad Pro" pitchFamily="34" charset="0"/>
              </a:rPr>
              <a:t> поделились «золотым запасом» с </a:t>
            </a:r>
            <a:r>
              <a:rPr lang="ru-RU" sz="1600" b="1" dirty="0" err="1">
                <a:latin typeface="Myriad Pro" pitchFamily="34" charset="0"/>
              </a:rPr>
              <a:t>луганчанами</a:t>
            </a:r>
            <a:r>
              <a:rPr lang="ru-RU" sz="1600" b="1" dirty="0">
                <a:latin typeface="Myriad Pro" pitchFamily="34" charset="0"/>
              </a:rPr>
              <a:t/>
            </a:r>
            <a:br>
              <a:rPr lang="ru-RU" sz="1600" b="1" dirty="0">
                <a:latin typeface="Myriad Pro" pitchFamily="34" charset="0"/>
              </a:rPr>
            </a:br>
            <a:r>
              <a:rPr lang="ru-RU" sz="1600" b="1" dirty="0">
                <a:latin typeface="Myriad Pro" pitchFamily="34" charset="0"/>
              </a:rPr>
              <a:t>Группа компаний «Планета» поддержала молодых </a:t>
            </a:r>
            <a:r>
              <a:rPr lang="ru-RU" sz="1600" b="1" dirty="0" err="1">
                <a:latin typeface="Myriad Pro" pitchFamily="34" charset="0"/>
              </a:rPr>
              <a:t>луганчан</a:t>
            </a:r>
            <a:r>
              <a:rPr lang="ru-RU" sz="1600" b="1" dirty="0">
                <a:latin typeface="Myriad Pro" pitchFamily="34" charset="0"/>
              </a:rPr>
              <a:t>, избравших необычный способ для поздравления своего земляка поэта В. </a:t>
            </a:r>
            <a:r>
              <a:rPr lang="ru-RU" sz="1600" b="1" dirty="0" err="1">
                <a:latin typeface="Myriad Pro" pitchFamily="34" charset="0"/>
              </a:rPr>
              <a:t>Голобородько</a:t>
            </a:r>
            <a:r>
              <a:rPr lang="ru-RU" sz="1600" b="1" dirty="0">
                <a:latin typeface="Myriad Pro" pitchFamily="34" charset="0"/>
              </a:rPr>
              <a:t> с днем рождения</a:t>
            </a:r>
            <a:r>
              <a:rPr lang="ru-RU" sz="1600" b="1" dirty="0" smtClean="0">
                <a:latin typeface="Myriad Pro" pitchFamily="34" charset="0"/>
              </a:rPr>
              <a:t>.</a:t>
            </a:r>
          </a:p>
          <a:p>
            <a:pPr algn="ctr"/>
            <a:r>
              <a:rPr lang="ru-RU" sz="1600" b="1" dirty="0">
                <a:latin typeface="Myriad Pro" pitchFamily="34" charset="0"/>
              </a:rPr>
              <a:t>7 апреля </a:t>
            </a:r>
            <a:r>
              <a:rPr lang="ru-RU" sz="1600" b="1" dirty="0" smtClean="0">
                <a:latin typeface="Myriad Pro" pitchFamily="34" charset="0"/>
              </a:rPr>
              <a:t>на центральные улицы города </a:t>
            </a:r>
            <a:r>
              <a:rPr lang="ru-RU" sz="1600" b="1" dirty="0">
                <a:latin typeface="Myriad Pro" pitchFamily="34" charset="0"/>
              </a:rPr>
              <a:t>вышли молодые люди (при поддержке литературного объединения СТАН). Они поздравляли прохожих с днем </a:t>
            </a:r>
            <a:r>
              <a:rPr lang="ru-RU" sz="1600" b="1" dirty="0" smtClean="0">
                <a:latin typeface="Myriad Pro" pitchFamily="34" charset="0"/>
              </a:rPr>
              <a:t>рождения поэта </a:t>
            </a:r>
            <a:r>
              <a:rPr lang="ru-RU" sz="1600" b="1" dirty="0">
                <a:latin typeface="Myriad Pro" pitchFamily="34" charset="0"/>
              </a:rPr>
              <a:t>и раздавали им распечатанное на листах бумаги стихотворение Василия </a:t>
            </a:r>
            <a:r>
              <a:rPr lang="ru-RU" sz="1600" b="1" dirty="0" err="1">
                <a:latin typeface="Myriad Pro" pitchFamily="34" charset="0"/>
              </a:rPr>
              <a:t>Голобородько</a:t>
            </a:r>
            <a:r>
              <a:rPr lang="ru-RU" sz="1600" b="1" dirty="0">
                <a:latin typeface="Myriad Pro" pitchFamily="34" charset="0"/>
              </a:rPr>
              <a:t> «</a:t>
            </a:r>
            <a:r>
              <a:rPr lang="ru-RU" sz="1600" b="1" dirty="0" err="1">
                <a:latin typeface="Myriad Pro" pitchFamily="34" charset="0"/>
              </a:rPr>
              <a:t>Золотий</a:t>
            </a:r>
            <a:r>
              <a:rPr lang="ru-RU" sz="1600" b="1" dirty="0">
                <a:latin typeface="Myriad Pro" pitchFamily="34" charset="0"/>
              </a:rPr>
              <a:t> птах». Как оказалось, флэш-моб был посвящен дню рождения «патриарха </a:t>
            </a:r>
            <a:r>
              <a:rPr lang="ru-RU" sz="1600" b="1" dirty="0" err="1">
                <a:latin typeface="Myriad Pro" pitchFamily="34" charset="0"/>
              </a:rPr>
              <a:t>восточноукраинского</a:t>
            </a:r>
            <a:r>
              <a:rPr lang="ru-RU" sz="1600" b="1" dirty="0">
                <a:latin typeface="Myriad Pro" pitchFamily="34" charset="0"/>
              </a:rPr>
              <a:t> </a:t>
            </a:r>
            <a:r>
              <a:rPr lang="ru-RU" sz="1600" b="1" dirty="0" err="1">
                <a:latin typeface="Myriad Pro" pitchFamily="34" charset="0"/>
              </a:rPr>
              <a:t>неомодерна</a:t>
            </a:r>
            <a:r>
              <a:rPr lang="ru-RU" sz="1600" b="1" dirty="0">
                <a:latin typeface="Myriad Pro" pitchFamily="34" charset="0"/>
              </a:rPr>
              <a:t>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60100"/>
            <a:ext cx="2520280" cy="336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cs5346.vk.me/v5346623/1ad/Lxs79oIFL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2304255" cy="2986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30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9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8000"/>
                    </a14:imgEffect>
                    <a14:imgEffect>
                      <a14:colorTemperature colorTemp="5400"/>
                    </a14:imgEffect>
                    <a14:imgEffect>
                      <a14:saturation sat="152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entury" pitchFamily="18" charset="0"/>
              </a:rPr>
              <a:t>ЗОЛОТА ПТАХА</a:t>
            </a:r>
            <a:endParaRPr lang="ru-RU" sz="16600" b="1" dirty="0">
              <a:solidFill>
                <a:srgbClr val="C00000"/>
              </a:solidFill>
              <a:latin typeface="Century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2924944"/>
            <a:ext cx="4896544" cy="36724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У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квітні</a:t>
            </a:r>
            <a:endParaRPr lang="ru-RU" sz="1800" b="1" i="1" dirty="0">
              <a:solidFill>
                <a:srgbClr val="C0000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білим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небом вишневого молока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літають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золоті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птахи-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золоті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птахи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дахів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Вони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політають-політають</a:t>
            </a:r>
            <a:endParaRPr lang="ru-RU" sz="1800" b="1" i="1" dirty="0">
              <a:solidFill>
                <a:srgbClr val="C0000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і, як голуби, знову сідають на </a:t>
            </a:r>
            <a:r>
              <a:rPr lang="ru-RU" sz="1800" b="1" i="1" dirty="0" smtClean="0">
                <a:solidFill>
                  <a:srgbClr val="C00000"/>
                </a:solidFill>
                <a:latin typeface="Gabriola" pitchFamily="82" charset="0"/>
              </a:rPr>
              <a:t>хати…</a:t>
            </a:r>
            <a:endParaRPr lang="ru-RU" sz="1800" b="1" i="1" dirty="0">
              <a:solidFill>
                <a:srgbClr val="C00000"/>
              </a:solidFill>
              <a:latin typeface="Gabriola" pitchFamily="82" charset="0"/>
            </a:endParaRP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Аж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якось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одна золота птаха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прилетіла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із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білого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неба до мене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і забрала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мої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руки,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моє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серце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,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мої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очі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і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мій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 </a:t>
            </a:r>
            <a:r>
              <a:rPr lang="ru-RU" sz="1800" b="1" i="1" dirty="0" err="1">
                <a:solidFill>
                  <a:srgbClr val="C00000"/>
                </a:solidFill>
                <a:latin typeface="Gabriola" pitchFamily="82" charset="0"/>
              </a:rPr>
              <a:t>спокій</a:t>
            </a:r>
            <a:r>
              <a:rPr lang="ru-RU" sz="1800" b="1" i="1" dirty="0">
                <a:solidFill>
                  <a:srgbClr val="C00000"/>
                </a:solidFill>
                <a:latin typeface="Gabriola" pitchFamily="82" charset="0"/>
              </a:rPr>
              <a:t>.</a:t>
            </a:r>
          </a:p>
          <a:p>
            <a:pPr marL="0" indent="0" algn="ctr">
              <a:buNone/>
            </a:pPr>
            <a:r>
              <a:rPr lang="ru-RU" sz="1800" b="1" i="1" dirty="0">
                <a:solidFill>
                  <a:srgbClr val="C00000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82470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1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7000"/>
                    </a14:imgEffect>
                    <a14:imgEffect>
                      <a14:saturation sat="84000"/>
                    </a14:imgEffect>
                    <a14:imgEffect>
                      <a14:brightnessContrast bright="14000" contrast="6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052736"/>
            <a:ext cx="3685238" cy="4464496"/>
          </a:xfrm>
          <a:effectLst>
            <a:glow rad="228600">
              <a:schemeClr val="bg1">
                <a:lumMod val="95000"/>
                <a:alpha val="40000"/>
              </a:schemeClr>
            </a:glow>
            <a:softEdge rad="127000"/>
          </a:effectLst>
        </p:spPr>
      </p:pic>
      <p:sp>
        <p:nvSpPr>
          <p:cNvPr id="11" name="Текст 10"/>
          <p:cNvSpPr>
            <a:spLocks noGrp="1"/>
          </p:cNvSpPr>
          <p:nvPr>
            <p:ph type="body" sz="half" idx="4294967295"/>
          </p:nvPr>
        </p:nvSpPr>
        <p:spPr>
          <a:xfrm>
            <a:off x="4427984" y="764705"/>
            <a:ext cx="4392487" cy="5184576"/>
          </a:xfrm>
          <a:solidFill>
            <a:srgbClr val="CCFF33">
              <a:alpha val="11000"/>
            </a:srgbClr>
          </a:solidFill>
          <a:effectLst>
            <a:softEdge rad="63500"/>
          </a:effectLst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uk-UA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Василь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ванович Голобородько -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український письменник. Член Національної спілки письменників 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України.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Автор багатьох поетичних збірок, лауреат Національної премії України імені Тараса Шевченка, премій </a:t>
            </a:r>
            <a:r>
              <a:rPr lang="uk-UA" b="1" dirty="0" smtClean="0">
                <a:solidFill>
                  <a:schemeClr val="bg2">
                    <a:lumMod val="10000"/>
                  </a:schemeClr>
                </a:solidFill>
              </a:rPr>
              <a:t>імені </a:t>
            </a:r>
            <a:r>
              <a:rPr lang="uk-UA" b="1" dirty="0">
                <a:solidFill>
                  <a:schemeClr val="bg2">
                    <a:lumMod val="10000"/>
                  </a:schemeClr>
                </a:solidFill>
              </a:rPr>
              <a:t>В. Симоненка та М. Трублаїні.</a:t>
            </a:r>
            <a:endParaRPr lang="uk-UA" b="1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uk-UA" b="1" dirty="0">
              <a:solidFill>
                <a:schemeClr val="bg2">
                  <a:lumMod val="10000"/>
                </a:schemeClr>
              </a:solidFill>
            </a:endParaRPr>
          </a:p>
          <a:p>
            <a:endParaRPr lang="uk-UA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0" indent="0" algn="ctr">
              <a:buNone/>
            </a:pPr>
            <a:r>
              <a:rPr lang="uk-UA" b="1" i="1" dirty="0" smtClean="0">
                <a:solidFill>
                  <a:schemeClr val="accent3">
                    <a:lumMod val="75000"/>
                  </a:schemeClr>
                </a:solidFill>
              </a:rPr>
              <a:t>Народився 7 квітня 1945 року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в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селі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Адріанополі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на </a:t>
            </a:r>
            <a:r>
              <a:rPr lang="ru-RU" b="1" i="1" dirty="0" err="1" smtClean="0">
                <a:solidFill>
                  <a:schemeClr val="accent3">
                    <a:lumMod val="75000"/>
                  </a:schemeClr>
                </a:solidFill>
              </a:rPr>
              <a:t>Луганщині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Середню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школу-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інтернат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закінчив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1963 року. 1964 року вступив на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українське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відділення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філологічного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факультету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Київського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університету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. 1965 року став студентом Донецького педагогічного інституту, звідки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був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відрахований за наказом ректора з формулюванням: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«За 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дії несумісні зі званням радянського студента».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Ці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дії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полягали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в тому,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поширював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у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Донецькому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університеті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серед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студентів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роботу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Івана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Дзюби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«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Інтернаціоналізм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чи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русифікація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», про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що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секретар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Донецького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обкому КПУ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доповів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у ЦК КПУ в «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інформації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»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від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30 </a:t>
            </a:r>
            <a:r>
              <a:rPr lang="ru-RU" b="1" i="1" dirty="0" err="1">
                <a:solidFill>
                  <a:schemeClr val="accent3">
                    <a:lumMod val="75000"/>
                  </a:schemeClr>
                </a:solidFill>
              </a:rPr>
              <a:t>січня</a:t>
            </a:r>
            <a:r>
              <a:rPr lang="ru-RU" b="1" i="1" dirty="0">
                <a:solidFill>
                  <a:schemeClr val="accent3">
                    <a:lumMod val="75000"/>
                  </a:schemeClr>
                </a:solidFill>
              </a:rPr>
              <a:t> 1967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..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41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39000"/>
            <a:lum bright="-17000" contrast="-8000"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42910" y="214290"/>
            <a:ext cx="54292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останніх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10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років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Василь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Голобородько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вивчає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казки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здобув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учений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ступінь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. Видав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Луганську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Алчевську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казкознавчі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 книжки «Соловейку, сватку, сватку»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«Ой,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вінку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вінку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».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643174" y="3429000"/>
            <a:ext cx="628651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 «За характером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трансформації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фольклорних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жанрів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В.Голобородько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глибоко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оригінальний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поет.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стилізації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розробка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мотиву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чи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образу, 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прояв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органічного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принципу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художнього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мислення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завдяки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чому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він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розв'язує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найрізноманітніші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переважно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незвичайні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естетичні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завдання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 жива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реакція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отак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укладеної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душі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на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цілком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сучасну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навколишню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дійсність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"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І.Дзюба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Times New Roman" pitchFamily="18" charset="0"/>
              </a:rPr>
              <a:t>.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71934" y="1285860"/>
            <a:ext cx="44742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latin typeface="Monotype Corsiva" pitchFamily="66" charset="0"/>
              </a:rPr>
              <a:t>Голобородько</a:t>
            </a:r>
            <a:r>
              <a:rPr lang="ru-RU" i="1" dirty="0">
                <a:latin typeface="Monotype Corsiva" pitchFamily="66" charset="0"/>
              </a:rPr>
              <a:t> – поет, адресу </a:t>
            </a:r>
            <a:r>
              <a:rPr lang="ru-RU" i="1" dirty="0" err="1">
                <a:latin typeface="Monotype Corsiva" pitchFamily="66" charset="0"/>
              </a:rPr>
              <a:t>якого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знають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краще</a:t>
            </a:r>
            <a:r>
              <a:rPr lang="ru-RU" i="1" dirty="0">
                <a:latin typeface="Monotype Corsiva" pitchFamily="66" charset="0"/>
              </a:rPr>
              <a:t>, </a:t>
            </a:r>
            <a:r>
              <a:rPr lang="ru-RU" i="1" dirty="0" err="1">
                <a:latin typeface="Monotype Corsiva" pitchFamily="66" charset="0"/>
              </a:rPr>
              <a:t>ніж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його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творчість</a:t>
            </a:r>
            <a:r>
              <a:rPr lang="ru-RU" i="1" dirty="0">
                <a:latin typeface="Monotype Corsiva" pitchFamily="66" charset="0"/>
              </a:rPr>
              <a:t>. Про </a:t>
            </a:r>
            <a:r>
              <a:rPr lang="ru-RU" i="1" dirty="0" err="1">
                <a:latin typeface="Monotype Corsiva" pitchFamily="66" charset="0"/>
              </a:rPr>
              <a:t>поета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пишуть</a:t>
            </a:r>
            <a:r>
              <a:rPr lang="ru-RU" i="1" dirty="0">
                <a:latin typeface="Monotype Corsiva" pitchFamily="66" charset="0"/>
              </a:rPr>
              <a:t> мало, але </a:t>
            </a:r>
            <a:r>
              <a:rPr lang="ru-RU" i="1" dirty="0" err="1">
                <a:latin typeface="Monotype Corsiva" pitchFamily="66" charset="0"/>
              </a:rPr>
              <a:t>якщо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пишуть</a:t>
            </a:r>
            <a:r>
              <a:rPr lang="ru-RU" i="1" dirty="0">
                <a:latin typeface="Monotype Corsiva" pitchFamily="66" charset="0"/>
              </a:rPr>
              <a:t>, то </a:t>
            </a:r>
            <a:r>
              <a:rPr lang="ru-RU" i="1" dirty="0" err="1">
                <a:latin typeface="Monotype Corsiva" pitchFamily="66" charset="0"/>
              </a:rPr>
              <a:t>обов’язково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згадують</a:t>
            </a:r>
            <a:r>
              <a:rPr lang="ru-RU" i="1" dirty="0">
                <a:latin typeface="Monotype Corsiva" pitchFamily="66" charset="0"/>
              </a:rPr>
              <a:t>, </a:t>
            </a:r>
            <a:r>
              <a:rPr lang="ru-RU" i="1" dirty="0" err="1">
                <a:latin typeface="Monotype Corsiva" pitchFamily="66" charset="0"/>
              </a:rPr>
              <a:t>що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він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зазнав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політичних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утисків</a:t>
            </a:r>
            <a:r>
              <a:rPr lang="ru-RU" i="1" dirty="0">
                <a:latin typeface="Monotype Corsiva" pitchFamily="66" charset="0"/>
              </a:rPr>
              <a:t> за </a:t>
            </a:r>
            <a:r>
              <a:rPr lang="ru-RU" i="1" dirty="0" err="1">
                <a:latin typeface="Monotype Corsiva" pitchFamily="66" charset="0"/>
              </a:rPr>
              <a:t>розповсюдження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забороненої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літератури</a:t>
            </a:r>
            <a:r>
              <a:rPr lang="ru-RU" i="1" dirty="0">
                <a:latin typeface="Monotype Corsiva" pitchFamily="66" charset="0"/>
              </a:rPr>
              <a:t>, </a:t>
            </a:r>
            <a:r>
              <a:rPr lang="ru-RU" i="1" dirty="0" err="1">
                <a:latin typeface="Monotype Corsiva" pitchFamily="66" charset="0"/>
              </a:rPr>
              <a:t>що</a:t>
            </a:r>
            <a:r>
              <a:rPr lang="ru-RU" i="1" dirty="0">
                <a:latin typeface="Monotype Corsiva" pitchFamily="66" charset="0"/>
              </a:rPr>
              <a:t> знаний </a:t>
            </a:r>
            <a:r>
              <a:rPr lang="ru-RU" i="1" dirty="0" err="1">
                <a:latin typeface="Monotype Corsiva" pitchFamily="66" charset="0"/>
              </a:rPr>
              <a:t>більше</a:t>
            </a:r>
            <a:r>
              <a:rPr lang="ru-RU" i="1" dirty="0">
                <a:latin typeface="Monotype Corsiva" pitchFamily="66" charset="0"/>
              </a:rPr>
              <a:t> за кордоном, </a:t>
            </a:r>
            <a:r>
              <a:rPr lang="ru-RU" i="1" dirty="0" err="1">
                <a:latin typeface="Monotype Corsiva" pitchFamily="66" charset="0"/>
              </a:rPr>
              <a:t>ніж</a:t>
            </a:r>
            <a:r>
              <a:rPr lang="ru-RU" i="1" dirty="0">
                <a:latin typeface="Monotype Corsiva" pitchFamily="66" charset="0"/>
              </a:rPr>
              <a:t> в </a:t>
            </a:r>
            <a:r>
              <a:rPr lang="ru-RU" i="1" dirty="0" err="1">
                <a:latin typeface="Monotype Corsiva" pitchFamily="66" charset="0"/>
              </a:rPr>
              <a:t>Україні</a:t>
            </a:r>
            <a:r>
              <a:rPr lang="ru-RU" i="1" dirty="0">
                <a:latin typeface="Monotype Corsiva" pitchFamily="66" charset="0"/>
              </a:rPr>
              <a:t>, і </a:t>
            </a:r>
            <a:r>
              <a:rPr lang="ru-RU" i="1" dirty="0" err="1">
                <a:latin typeface="Monotype Corsiva" pitchFamily="66" charset="0"/>
              </a:rPr>
              <a:t>що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неодмінно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>
                <a:latin typeface="Monotype Corsiva" pitchFamily="66" charset="0"/>
              </a:rPr>
              <a:t>заслуговує</a:t>
            </a:r>
            <a:r>
              <a:rPr lang="ru-RU" i="1" dirty="0">
                <a:latin typeface="Monotype Corsiva" pitchFamily="66" charset="0"/>
              </a:rPr>
              <a:t> на </a:t>
            </a:r>
            <a:r>
              <a:rPr lang="ru-RU" i="1" dirty="0" err="1">
                <a:latin typeface="Monotype Corsiva" pitchFamily="66" charset="0"/>
              </a:rPr>
              <a:t>Нобелівську</a:t>
            </a:r>
            <a:r>
              <a:rPr lang="ru-RU" i="1" dirty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премію</a:t>
            </a:r>
            <a:r>
              <a:rPr lang="ru-RU" i="1" dirty="0" smtClean="0">
                <a:latin typeface="Monotype Corsiva" pitchFamily="66" charset="0"/>
              </a:rPr>
              <a:t>…</a:t>
            </a:r>
            <a:endParaRPr lang="ru-RU" i="1" dirty="0"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0232" y="4286256"/>
            <a:ext cx="67151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latin typeface="Monotype Corsiva" pitchFamily="66" charset="0"/>
              </a:rPr>
              <a:t>Художницьку</a:t>
            </a:r>
            <a:r>
              <a:rPr lang="ru-RU" dirty="0" smtClean="0">
                <a:latin typeface="Monotype Corsiva" pitchFamily="66" charset="0"/>
              </a:rPr>
              <a:t> долю В. </a:t>
            </a:r>
            <a:r>
              <a:rPr lang="ru-RU" dirty="0" err="1" smtClean="0">
                <a:latin typeface="Monotype Corsiva" pitchFamily="66" charset="0"/>
              </a:rPr>
              <a:t>Голобородька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можна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висловити</a:t>
            </a:r>
            <a:r>
              <a:rPr lang="ru-RU" dirty="0" smtClean="0">
                <a:latin typeface="Monotype Corsiva" pitchFamily="66" charset="0"/>
              </a:rPr>
              <a:t> цитатою </a:t>
            </a:r>
            <a:r>
              <a:rPr lang="ru-RU" dirty="0" err="1" smtClean="0">
                <a:latin typeface="Monotype Corsiva" pitchFamily="66" charset="0"/>
              </a:rPr>
              <a:t>з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твор</a:t>
            </a:r>
            <a:r>
              <a:rPr lang="uk-UA" dirty="0" smtClean="0">
                <a:latin typeface="Monotype Corsiva" pitchFamily="66" charset="0"/>
              </a:rPr>
              <a:t>ів 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російського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письменника</a:t>
            </a:r>
            <a:r>
              <a:rPr lang="ru-RU" dirty="0" smtClean="0">
                <a:latin typeface="Monotype Corsiva" pitchFamily="66" charset="0"/>
              </a:rPr>
              <a:t> Федора Сологуба: «</a:t>
            </a:r>
            <a:r>
              <a:rPr lang="ru-RU" dirty="0" err="1" smtClean="0">
                <a:latin typeface="Monotype Corsiva" pitchFamily="66" charset="0"/>
              </a:rPr>
              <a:t>Якщо</a:t>
            </a:r>
            <a:r>
              <a:rPr lang="ru-RU" dirty="0" smtClean="0">
                <a:latin typeface="Monotype Corsiva" pitchFamily="66" charset="0"/>
              </a:rPr>
              <a:t> тяжко </a:t>
            </a:r>
            <a:r>
              <a:rPr lang="ru-RU" dirty="0" err="1" smtClean="0">
                <a:latin typeface="Monotype Corsiva" pitchFamily="66" charset="0"/>
              </a:rPr>
              <a:t>почувати</a:t>
            </a:r>
            <a:r>
              <a:rPr lang="ru-RU" dirty="0" smtClean="0">
                <a:latin typeface="Monotype Corsiva" pitchFamily="66" charset="0"/>
              </a:rPr>
              <a:t> себе </a:t>
            </a:r>
            <a:r>
              <a:rPr lang="ru-RU" dirty="0" err="1" smtClean="0">
                <a:latin typeface="Monotype Corsiva" pitchFamily="66" charset="0"/>
              </a:rPr>
              <a:t>зайвим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чужій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стороні</a:t>
            </a:r>
            <a:r>
              <a:rPr lang="ru-RU" dirty="0" smtClean="0">
                <a:latin typeface="Monotype Corsiva" pitchFamily="66" charset="0"/>
              </a:rPr>
              <a:t>, то в </a:t>
            </a:r>
            <a:r>
              <a:rPr lang="ru-RU" dirty="0" err="1" smtClean="0">
                <a:latin typeface="Monotype Corsiva" pitchFamily="66" charset="0"/>
              </a:rPr>
              <a:t>багато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разів</a:t>
            </a:r>
            <a:r>
              <a:rPr lang="ru-RU" dirty="0" smtClean="0">
                <a:latin typeface="Monotype Corsiva" pitchFamily="66" charset="0"/>
              </a:rPr>
              <a:t> тяжче </a:t>
            </a:r>
            <a:r>
              <a:rPr lang="ru-RU" dirty="0" err="1" smtClean="0">
                <a:latin typeface="Monotype Corsiva" pitchFamily="66" charset="0"/>
              </a:rPr>
              <a:t>людині</a:t>
            </a:r>
            <a:r>
              <a:rPr lang="ru-RU" dirty="0" smtClean="0">
                <a:latin typeface="Monotype Corsiva" pitchFamily="66" charset="0"/>
              </a:rPr>
              <a:t>… </a:t>
            </a:r>
            <a:r>
              <a:rPr lang="ru-RU" dirty="0" err="1" smtClean="0">
                <a:latin typeface="Monotype Corsiva" pitchFamily="66" charset="0"/>
              </a:rPr>
              <a:t>почувати</a:t>
            </a:r>
            <a:r>
              <a:rPr lang="ru-RU" dirty="0" smtClean="0">
                <a:latin typeface="Monotype Corsiva" pitchFamily="66" charset="0"/>
              </a:rPr>
              <a:t> себе </a:t>
            </a:r>
            <a:r>
              <a:rPr lang="ru-RU" dirty="0" err="1" smtClean="0">
                <a:latin typeface="Monotype Corsiva" pitchFamily="66" charset="0"/>
              </a:rPr>
              <a:t>зайвим</a:t>
            </a:r>
            <a:r>
              <a:rPr lang="ru-RU" dirty="0" smtClean="0">
                <a:latin typeface="Monotype Corsiva" pitchFamily="66" charset="0"/>
              </a:rPr>
              <a:t> у себе </a:t>
            </a:r>
            <a:r>
              <a:rPr lang="ru-RU" dirty="0" err="1" smtClean="0">
                <a:latin typeface="Monotype Corsiva" pitchFamily="66" charset="0"/>
              </a:rPr>
              <a:t>вдома</a:t>
            </a:r>
            <a:r>
              <a:rPr lang="ru-RU" dirty="0" smtClean="0">
                <a:latin typeface="Monotype Corsiva" pitchFamily="66" charset="0"/>
              </a:rPr>
              <a:t>, в </a:t>
            </a:r>
            <a:r>
              <a:rPr lang="ru-RU" dirty="0" err="1" smtClean="0">
                <a:latin typeface="Monotype Corsiva" pitchFamily="66" charset="0"/>
              </a:rPr>
              <a:t>країні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миліше</a:t>
            </a:r>
            <a:r>
              <a:rPr lang="ru-RU" dirty="0" smtClean="0">
                <a:latin typeface="Monotype Corsiva" pitchFamily="66" charset="0"/>
              </a:rPr>
              <a:t> од </a:t>
            </a:r>
            <a:r>
              <a:rPr lang="ru-RU" dirty="0" err="1" smtClean="0">
                <a:latin typeface="Monotype Corsiva" pitchFamily="66" charset="0"/>
              </a:rPr>
              <a:t>якої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немає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цілому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світі</a:t>
            </a:r>
            <a:r>
              <a:rPr lang="ru-RU" dirty="0" smtClean="0">
                <a:latin typeface="Monotype Corsiva" pitchFamily="66" charset="0"/>
              </a:rPr>
              <a:t>».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H:\В. Голобородько\кивська-шко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429000" cy="3136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404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baseline="-250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buNone/>
            </a:pPr>
            <a:endParaRPr lang="ru-RU" baseline="-250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uk-UA" sz="2000" baseline="-25000" dirty="0" smtClean="0">
                <a:solidFill>
                  <a:schemeClr val="tx1">
                    <a:lumMod val="10000"/>
                    <a:lumOff val="90000"/>
                  </a:schemeClr>
                </a:solidFill>
              </a:rPr>
              <a:t>Університет ім. Тараса Шевченка, Луганськ</a:t>
            </a:r>
            <a:endParaRPr lang="ru-RU" sz="2000" baseline="-25000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10000"/>
                  <a:lumOff val="90000"/>
                </a:schemeClr>
              </a:solidFill>
            </a:endParaRPr>
          </a:p>
          <a:p>
            <a:pPr marL="0" indent="0">
              <a:buNone/>
            </a:pP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Влітку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1967 року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була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спроба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продовжити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здобувати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вищу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освіту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Літературному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інституті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Москві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, але, попри те,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успішно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пройшов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творчий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конкурс,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Голобородька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не допустили до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вступних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іспитів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У 1968–1970 роках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перебував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військовій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службі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будівельних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загонах на Далекому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Сході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Після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того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працював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шахті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та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радгоспі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рідному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селі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2001 року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здобув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вищу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освіту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в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Луганському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державному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педагогічному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університеті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</a:rPr>
              <a:t>ім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. Т. Г. </a:t>
            </a:r>
            <a:r>
              <a:rPr lang="ru-RU" dirty="0" err="1" smtClean="0">
                <a:solidFill>
                  <a:schemeClr val="accent4">
                    <a:lumMod val="50000"/>
                  </a:schemeClr>
                </a:solidFill>
              </a:rPr>
              <a:t>Шевченка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Оля\Desktop\0_7aeaf_89f28f96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08585">
            <a:off x="934910" y="397390"/>
            <a:ext cx="3081147" cy="197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1430.vk.me/u11306166/26741835/x_cf8cb94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10694">
            <a:off x="5308252" y="322383"/>
            <a:ext cx="2766042" cy="207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044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s5346.vk.me/v5346623/1c3/_Olr1W40mp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3024336" cy="248562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1556792"/>
            <a:ext cx="6624736" cy="778769"/>
          </a:xfrm>
        </p:spPr>
        <p:txBody>
          <a:bodyPr>
            <a:noAutofit/>
          </a:bodyPr>
          <a:lstStyle/>
          <a:p>
            <a:pPr algn="ctr"/>
            <a:r>
              <a:rPr lang="uk-UA" sz="4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abriola" pitchFamily="82" charset="0"/>
              </a:rPr>
              <a:t>Творча біографія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  <a:latin typeface="Gabriola" pitchFamily="82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086900727"/>
              </p:ext>
            </p:extLst>
          </p:nvPr>
        </p:nvGraphicFramePr>
        <p:xfrm>
          <a:off x="1500166" y="2928934"/>
          <a:ext cx="7106562" cy="3720476"/>
        </p:xfrm>
        <a:graphic>
          <a:graphicData uri="http://schemas.openxmlformats.org/drawingml/2006/table">
            <a:tbl>
              <a:tblPr/>
              <a:tblGrid>
                <a:gridCol w="7106562"/>
              </a:tblGrid>
              <a:tr h="3720476">
                <a:tc>
                  <a:txBody>
                    <a:bodyPr/>
                    <a:lstStyle/>
                    <a:p>
                      <a:pPr algn="r" rtl="0"/>
                      <a:r>
                        <a:rPr lang="ru-RU" sz="1200" dirty="0"/>
                        <a:t/>
                      </a:r>
                      <a:br>
                        <a:rPr lang="ru-RU" sz="1200" dirty="0"/>
                      </a:br>
                      <a:r>
                        <a:rPr lang="ru-RU" sz="1200" dirty="0">
                          <a:latin typeface="+mj-lt"/>
                        </a:rPr>
                        <a:t/>
                      </a:r>
                      <a:br>
                        <a:rPr lang="ru-RU" sz="1200" dirty="0">
                          <a:latin typeface="+mj-lt"/>
                        </a:rPr>
                      </a:b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Вірші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розпочав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друкувати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1963 року, коли в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республіканській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пресі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з'явилося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кілька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добірок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віршів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. Перша поетична книжка «Летюче віконце», яка готувалася до друку в одному з київських видавництв, була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знищена 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вже набраною для друку через незгоду автора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співпрацювати 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з органами державної безпеки (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КДБ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) колишнього СРСР.</a:t>
                      </a:r>
                      <a:b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</a:b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Від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1969 року і аж до 1986 року твори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Голобородька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не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друкували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Україні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. 1970 року у США (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Балтимор) 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у видавництві «Смолоскип» була надрукована збірка віршів «Летюче віконце». Таке явище 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виглядало  нонсенсом </a:t>
                      </a:r>
                      <a:r>
                        <a:rPr lang="ru-RU" sz="1200" b="1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у тогочасній радянській дійсності: раз друкують за кордоном — значить ворог</a:t>
                      </a:r>
                      <a:r>
                        <a:rPr lang="ru-RU" sz="1200" b="1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+mn-lt"/>
                          <a:ea typeface="DejaVu Serif Condensed" pitchFamily="18" charset="0"/>
                        </a:rPr>
                        <a:t>…</a:t>
                      </a: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Україні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перша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збірка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поезій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«Зелен день»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надрукована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київському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видавництві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1988 року. За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неї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автора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відзначено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літературною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премією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ім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Василя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Симоненка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якою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нагороджують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автор</a:t>
                      </a:r>
                      <a:r>
                        <a:rPr lang="uk-UA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ів 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успішну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першу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збірку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поезій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За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дві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збірки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1994 року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поета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було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відзначено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Національною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 </a:t>
                      </a:r>
                      <a:r>
                        <a:rPr lang="ru-RU" sz="1200" b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премією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 </a:t>
                      </a:r>
                      <a:r>
                        <a:rPr lang="ru-RU" sz="1200" b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України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 </a:t>
                      </a:r>
                      <a:r>
                        <a:rPr lang="ru-RU" sz="1200" b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імені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 Тараса </a:t>
                      </a:r>
                      <a:r>
                        <a:rPr lang="ru-RU" sz="1200" b="1" u="none" strike="noStrike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4" tooltip="Національна премія України імені Тараса Шевченка"/>
                        </a:rPr>
                        <a:t>Шевченка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 … У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жовтні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1991 року брав участь в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міжнародному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фестивалі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авторів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який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відбувся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5" tooltip="Торонто"/>
                        </a:rPr>
                        <a:t>Торонто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lang="ru-RU" sz="1200" b="1" u="none" strike="noStrik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6" tooltip="Канада"/>
                        </a:rPr>
                        <a:t>Канада</a:t>
                      </a:r>
                      <a:r>
                        <a:rPr lang="ru-RU" sz="12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).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r" rtl="0"/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DejaVu Serif Condensed" pitchFamily="18" charset="0"/>
                        <a:ea typeface="DejaVu Serif Condensed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1498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8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1556792"/>
            <a:ext cx="8136904" cy="3641616"/>
          </a:xfrm>
          <a:effectLst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Василь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Голобородько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належить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до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Київської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школи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ігнорованої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сучасними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літературознавчими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розвідками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яких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вона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логічно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мала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би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не просто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згадуватися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один-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півтора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рази, а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мати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власну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рецепцію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. Василь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Голобородько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– поет,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завдяки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якому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верлібр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урбаністичного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раптом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став до болю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генетично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українським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набув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смаку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національної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поетичної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кухні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так,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що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аж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потрапив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в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антологію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світової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поезії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Від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Рабіндраната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 Тагора до Василя 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Голобородька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»,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DejaVu Serif Condensed" pitchFamily="18" charset="0"/>
              </a:rPr>
              <a:t> яка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a typeface="DejaVu Serif Condensed" pitchFamily="18" charset="0"/>
              </a:rPr>
              <a:t>була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DejaVu Serif Condensed" pitchFamily="18" charset="0"/>
              </a:rPr>
              <a:t> видана у 1983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a typeface="DejaVu Serif Condensed" pitchFamily="18" charset="0"/>
              </a:rPr>
              <a:t>році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DejaVu Serif Condensed" pitchFamily="18" charset="0"/>
              </a:rPr>
              <a:t> в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ea typeface="DejaVu Serif Condensed" pitchFamily="18" charset="0"/>
              </a:rPr>
              <a:t>Югославії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ea typeface="DejaVu Serif Condensed" pitchFamily="18" charset="0"/>
              </a:rPr>
              <a:t>.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00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35696" y="3429000"/>
            <a:ext cx="7308304" cy="4145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Monotype Corsiva" pitchFamily="66" charset="0"/>
              </a:rPr>
              <a:t>«</a:t>
            </a:r>
            <a:r>
              <a:rPr lang="ru-RU" sz="1800" b="1" dirty="0" err="1" smtClean="0">
                <a:latin typeface="Monotype Corsiva" pitchFamily="66" charset="0"/>
              </a:rPr>
              <a:t>Київська</a:t>
            </a:r>
            <a:r>
              <a:rPr lang="ru-RU" sz="1800" b="1" dirty="0" smtClean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поетична</a:t>
            </a:r>
            <a:r>
              <a:rPr lang="ru-RU" sz="1800" b="1" dirty="0">
                <a:latin typeface="Monotype Corsiva" pitchFamily="66" charset="0"/>
              </a:rPr>
              <a:t> школа – </a:t>
            </a:r>
            <a:r>
              <a:rPr lang="ru-RU" sz="1800" b="1" dirty="0" err="1">
                <a:latin typeface="Monotype Corsiva" pitchFamily="66" charset="0"/>
              </a:rPr>
              <a:t>явище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дещо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аморфне</a:t>
            </a:r>
            <a:r>
              <a:rPr lang="ru-RU" sz="1800" b="1" dirty="0">
                <a:latin typeface="Monotype Corsiva" pitchFamily="66" charset="0"/>
              </a:rPr>
              <a:t>, а тому й </a:t>
            </a:r>
            <a:r>
              <a:rPr lang="ru-RU" sz="1800" b="1" dirty="0" err="1">
                <a:latin typeface="Monotype Corsiva" pitchFamily="66" charset="0"/>
              </a:rPr>
              <a:t>назва</a:t>
            </a:r>
            <a:r>
              <a:rPr lang="ru-RU" sz="1800" b="1" dirty="0">
                <a:latin typeface="Monotype Corsiva" pitchFamily="66" charset="0"/>
              </a:rPr>
              <a:t> та число </a:t>
            </a:r>
            <a:r>
              <a:rPr lang="ru-RU" sz="1800" b="1" dirty="0" err="1">
                <a:latin typeface="Monotype Corsiva" pitchFamily="66" charset="0"/>
              </a:rPr>
              <a:t>учасників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приблизне</a:t>
            </a:r>
            <a:r>
              <a:rPr lang="ru-RU" sz="1800" b="1" dirty="0">
                <a:latin typeface="Monotype Corsiva" pitchFamily="66" charset="0"/>
              </a:rPr>
              <a:t>. </a:t>
            </a:r>
            <a:r>
              <a:rPr lang="ru-RU" sz="1800" b="1" dirty="0" err="1">
                <a:latin typeface="Monotype Corsiva" pitchFamily="66" charset="0"/>
              </a:rPr>
              <a:t>Це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стосується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майже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усіх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угруповань</a:t>
            </a:r>
            <a:r>
              <a:rPr lang="ru-RU" sz="1800" b="1" dirty="0">
                <a:latin typeface="Monotype Corsiva" pitchFamily="66" charset="0"/>
              </a:rPr>
              <a:t> та </a:t>
            </a:r>
            <a:r>
              <a:rPr lang="ru-RU" sz="1800" b="1" dirty="0" err="1">
                <a:latin typeface="Monotype Corsiva" pitchFamily="66" charset="0"/>
              </a:rPr>
              <a:t>течій</a:t>
            </a:r>
            <a:r>
              <a:rPr lang="ru-RU" sz="1800" b="1" dirty="0">
                <a:latin typeface="Monotype Corsiva" pitchFamily="66" charset="0"/>
              </a:rPr>
              <a:t>. </a:t>
            </a:r>
            <a:r>
              <a:rPr lang="ru-RU" sz="1800" b="1" dirty="0" err="1">
                <a:latin typeface="Monotype Corsiva" pitchFamily="66" charset="0"/>
              </a:rPr>
              <a:t>Щось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подібне</a:t>
            </a:r>
            <a:r>
              <a:rPr lang="ru-RU" sz="1800" b="1" dirty="0">
                <a:latin typeface="Monotype Corsiva" pitchFamily="66" charset="0"/>
              </a:rPr>
              <a:t> до </a:t>
            </a:r>
            <a:r>
              <a:rPr lang="ru-RU" sz="1800" b="1" dirty="0" err="1">
                <a:latin typeface="Monotype Corsiva" pitchFamily="66" charset="0"/>
              </a:rPr>
              <a:t>групи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неокласиків</a:t>
            </a:r>
            <a:r>
              <a:rPr lang="ru-RU" sz="1800" b="1" dirty="0">
                <a:latin typeface="Monotype Corsiva" pitchFamily="66" charset="0"/>
              </a:rPr>
              <a:t>. Та все ж </a:t>
            </a:r>
            <a:r>
              <a:rPr lang="ru-RU" sz="1800" b="1" dirty="0" err="1">
                <a:latin typeface="Monotype Corsiva" pitchFamily="66" charset="0"/>
              </a:rPr>
              <a:t>можна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визначити</a:t>
            </a:r>
            <a:r>
              <a:rPr lang="ru-RU" sz="1800" b="1" dirty="0">
                <a:latin typeface="Monotype Corsiva" pitchFamily="66" charset="0"/>
              </a:rPr>
              <a:t> ядро </a:t>
            </a:r>
            <a:r>
              <a:rPr lang="ru-RU" sz="1800" b="1" dirty="0" err="1">
                <a:latin typeface="Monotype Corsiva" pitchFamily="66" charset="0"/>
              </a:rPr>
              <a:t>цієї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школи</a:t>
            </a:r>
            <a:r>
              <a:rPr lang="ru-RU" sz="1800" b="1" dirty="0">
                <a:latin typeface="Monotype Corsiva" pitchFamily="66" charset="0"/>
              </a:rPr>
              <a:t>. </a:t>
            </a:r>
            <a:r>
              <a:rPr lang="ru-RU" sz="1800" b="1" dirty="0" err="1">
                <a:latin typeface="Monotype Corsiva" pitchFamily="66" charset="0"/>
              </a:rPr>
              <a:t>Це</a:t>
            </a:r>
            <a:r>
              <a:rPr lang="ru-RU" sz="1800" b="1" dirty="0">
                <a:latin typeface="Monotype Corsiva" pitchFamily="66" charset="0"/>
              </a:rPr>
              <a:t> – </a:t>
            </a:r>
            <a:r>
              <a:rPr lang="ru-RU" sz="1800" b="1" dirty="0" err="1">
                <a:latin typeface="Monotype Corsiva" pitchFamily="66" charset="0"/>
              </a:rPr>
              <a:t>Микола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Воробйов</a:t>
            </a:r>
            <a:r>
              <a:rPr lang="ru-RU" sz="1800" b="1" dirty="0">
                <a:latin typeface="Monotype Corsiva" pitchFamily="66" charset="0"/>
              </a:rPr>
              <a:t>, Михайло </a:t>
            </a:r>
            <a:r>
              <a:rPr lang="ru-RU" sz="1800" b="1" dirty="0" err="1">
                <a:latin typeface="Monotype Corsiva" pitchFamily="66" charset="0"/>
              </a:rPr>
              <a:t>Григорів</a:t>
            </a:r>
            <a:r>
              <a:rPr lang="ru-RU" sz="1800" b="1" dirty="0">
                <a:latin typeface="Monotype Corsiva" pitchFamily="66" charset="0"/>
              </a:rPr>
              <a:t>, </a:t>
            </a:r>
            <a:r>
              <a:rPr lang="ru-RU" sz="1800" b="1" dirty="0" err="1">
                <a:latin typeface="Monotype Corsiva" pitchFamily="66" charset="0"/>
              </a:rPr>
              <a:t>Віктор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Кордун</a:t>
            </a:r>
            <a:r>
              <a:rPr lang="ru-RU" sz="1800" b="1" dirty="0">
                <a:latin typeface="Monotype Corsiva" pitchFamily="66" charset="0"/>
              </a:rPr>
              <a:t> і я. Ми </a:t>
            </a:r>
            <a:r>
              <a:rPr lang="ru-RU" sz="1800" b="1" dirty="0" err="1">
                <a:latin typeface="Monotype Corsiva" pitchFamily="66" charset="0"/>
              </a:rPr>
              <a:t>самі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виокремилися</a:t>
            </a:r>
            <a:r>
              <a:rPr lang="ru-RU" sz="1800" b="1" dirty="0">
                <a:latin typeface="Monotype Corsiva" pitchFamily="66" charset="0"/>
              </a:rPr>
              <a:t> у </a:t>
            </a:r>
            <a:r>
              <a:rPr lang="ru-RU" sz="1800" b="1" dirty="0" err="1">
                <a:latin typeface="Monotype Corsiva" pitchFamily="66" charset="0"/>
              </a:rPr>
              <a:t>групу</a:t>
            </a:r>
            <a:r>
              <a:rPr lang="ru-RU" sz="1800" b="1" dirty="0">
                <a:latin typeface="Monotype Corsiva" pitchFamily="66" charset="0"/>
              </a:rPr>
              <a:t> за </a:t>
            </a:r>
            <a:r>
              <a:rPr lang="ru-RU" sz="1800" b="1" dirty="0" err="1">
                <a:latin typeface="Monotype Corsiva" pitchFamily="66" charset="0"/>
              </a:rPr>
              <a:t>однією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суттєвою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ознакою</a:t>
            </a:r>
            <a:r>
              <a:rPr lang="ru-RU" sz="1800" b="1" dirty="0">
                <a:latin typeface="Monotype Corsiva" pitchFamily="66" charset="0"/>
              </a:rPr>
              <a:t> – за </a:t>
            </a:r>
            <a:r>
              <a:rPr lang="ru-RU" sz="1800" b="1" dirty="0" err="1">
                <a:latin typeface="Monotype Corsiva" pitchFamily="66" charset="0"/>
              </a:rPr>
              <a:t>поетикою</a:t>
            </a:r>
            <a:r>
              <a:rPr lang="ru-RU" sz="1800" b="1" dirty="0">
                <a:latin typeface="Monotype Corsiva" pitchFamily="66" charset="0"/>
              </a:rPr>
              <a:t>. </a:t>
            </a:r>
            <a:r>
              <a:rPr lang="ru-RU" sz="1800" b="1" dirty="0" err="1">
                <a:latin typeface="Monotype Corsiva" pitchFamily="66" charset="0"/>
              </a:rPr>
              <a:t>Дехто</a:t>
            </a:r>
            <a:r>
              <a:rPr lang="ru-RU" sz="1800" b="1" dirty="0">
                <a:latin typeface="Monotype Corsiva" pitchFamily="66" charset="0"/>
              </a:rPr>
              <a:t> писав </a:t>
            </a:r>
            <a:r>
              <a:rPr lang="ru-RU" sz="1800" b="1" dirty="0" err="1">
                <a:latin typeface="Monotype Corsiva" pitchFamily="66" charset="0"/>
              </a:rPr>
              <a:t>подібно</a:t>
            </a:r>
            <a:r>
              <a:rPr lang="ru-RU" sz="1800" b="1" dirty="0">
                <a:latin typeface="Monotype Corsiva" pitchFamily="66" charset="0"/>
              </a:rPr>
              <a:t>, але про них ми </a:t>
            </a:r>
            <a:r>
              <a:rPr lang="ru-RU" sz="1800" b="1" dirty="0" err="1">
                <a:latin typeface="Monotype Corsiva" pitchFamily="66" charset="0"/>
              </a:rPr>
              <a:t>дізналися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пізніше</a:t>
            </a:r>
            <a:r>
              <a:rPr lang="ru-RU" sz="1800" b="1" dirty="0">
                <a:latin typeface="Monotype Corsiva" pitchFamily="66" charset="0"/>
              </a:rPr>
              <a:t>. Тому одних я </a:t>
            </a:r>
            <a:r>
              <a:rPr lang="ru-RU" sz="1800" b="1" dirty="0" err="1">
                <a:latin typeface="Monotype Corsiva" pitchFamily="66" charset="0"/>
              </a:rPr>
              <a:t>називаю</a:t>
            </a:r>
            <a:r>
              <a:rPr lang="ru-RU" sz="1800" b="1" dirty="0">
                <a:latin typeface="Monotype Corsiva" pitchFamily="66" charset="0"/>
              </a:rPr>
              <a:t> „</a:t>
            </a:r>
            <a:r>
              <a:rPr lang="ru-RU" sz="1800" b="1" dirty="0" err="1">
                <a:latin typeface="Monotype Corsiva" pitchFamily="66" charset="0"/>
              </a:rPr>
              <a:t>паракиївська</a:t>
            </a:r>
            <a:r>
              <a:rPr lang="ru-RU" sz="1800" b="1" dirty="0">
                <a:latin typeface="Monotype Corsiva" pitchFamily="66" charset="0"/>
              </a:rPr>
              <a:t> школа“, а </a:t>
            </a:r>
            <a:r>
              <a:rPr lang="ru-RU" sz="1800" b="1" dirty="0" err="1">
                <a:latin typeface="Monotype Corsiva" pitchFamily="66" charset="0"/>
              </a:rPr>
              <a:t>інших</a:t>
            </a:r>
            <a:r>
              <a:rPr lang="ru-RU" sz="1800" b="1" dirty="0">
                <a:latin typeface="Monotype Corsiva" pitchFamily="66" charset="0"/>
              </a:rPr>
              <a:t> – „</a:t>
            </a:r>
            <a:r>
              <a:rPr lang="ru-RU" sz="1800" b="1" dirty="0" err="1">
                <a:latin typeface="Monotype Corsiva" pitchFamily="66" charset="0"/>
              </a:rPr>
              <a:t>посткиївська</a:t>
            </a:r>
            <a:r>
              <a:rPr lang="ru-RU" sz="1800" b="1" dirty="0">
                <a:latin typeface="Monotype Corsiva" pitchFamily="66" charset="0"/>
              </a:rPr>
              <a:t> школа“. Нас </a:t>
            </a:r>
            <a:r>
              <a:rPr lang="ru-RU" sz="1800" b="1" dirty="0" err="1">
                <a:latin typeface="Monotype Corsiva" pitchFamily="66" charset="0"/>
              </a:rPr>
              <a:t>усіх</a:t>
            </a:r>
            <a:r>
              <a:rPr lang="ru-RU" sz="1800" b="1" dirty="0">
                <a:latin typeface="Monotype Corsiva" pitchFamily="66" charset="0"/>
              </a:rPr>
              <a:t> не </a:t>
            </a:r>
            <a:r>
              <a:rPr lang="ru-RU" sz="1800" b="1" dirty="0" err="1">
                <a:latin typeface="Monotype Corsiva" pitchFamily="66" charset="0"/>
              </a:rPr>
              <a:t>друкували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протягом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майже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>
                <a:latin typeface="Monotype Corsiva" pitchFamily="66" charset="0"/>
              </a:rPr>
              <a:t>двадцяти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err="1" smtClean="0">
                <a:latin typeface="Monotype Corsiva" pitchFamily="66" charset="0"/>
              </a:rPr>
              <a:t>років</a:t>
            </a:r>
            <a:r>
              <a:rPr lang="ru-RU" sz="1800" b="1" dirty="0" smtClean="0">
                <a:latin typeface="Monotype Corsiva" pitchFamily="66" charset="0"/>
              </a:rPr>
              <a:t>…»</a:t>
            </a:r>
          </a:p>
          <a:p>
            <a:pPr marL="0" indent="0">
              <a:buNone/>
            </a:pPr>
            <a:endParaRPr lang="ru-RU" sz="1800" b="1" dirty="0">
              <a:latin typeface="Monotype Corsiva" pitchFamily="66" charset="0"/>
            </a:endParaRPr>
          </a:p>
          <a:p>
            <a:pPr marL="0" indent="0" algn="r">
              <a:buNone/>
            </a:pPr>
            <a:r>
              <a:rPr lang="ru-RU" sz="1800" b="1" dirty="0" smtClean="0">
                <a:latin typeface="Monotype Corsiva" pitchFamily="66" charset="0"/>
              </a:rPr>
              <a:t>В.</a:t>
            </a:r>
            <a:r>
              <a:rPr lang="uk-UA" sz="1800" b="1" dirty="0" smtClean="0">
                <a:latin typeface="Monotype Corsiva" pitchFamily="66" charset="0"/>
              </a:rPr>
              <a:t>І. Голобородько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1972"/>
            <a:ext cx="31623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2815081"/>
            <a:ext cx="4608512" cy="25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aseline="-25000" dirty="0"/>
              <a:t>Михайло </a:t>
            </a:r>
            <a:r>
              <a:rPr lang="ru-RU" sz="1600" baseline="-25000" dirty="0" err="1"/>
              <a:t>Григорів</a:t>
            </a:r>
            <a:r>
              <a:rPr lang="ru-RU" sz="1600" baseline="-25000" dirty="0"/>
              <a:t> і Василь </a:t>
            </a:r>
            <a:r>
              <a:rPr lang="ru-RU" sz="1600" baseline="-25000" dirty="0" err="1"/>
              <a:t>Голобородько</a:t>
            </a:r>
            <a:endParaRPr lang="ru-RU" sz="1600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79416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1000"/>
            <a:lum/>
          </a:blip>
          <a:srcRect/>
          <a:stretch>
            <a:fillRect t="-23000" r="-3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4272677"/>
            <a:ext cx="5143536" cy="2585323"/>
          </a:xfrm>
          <a:prstGeom prst="rect">
            <a:avLst/>
          </a:prstGeom>
          <a:solidFill>
            <a:srgbClr val="CCECFF">
              <a:alpha val="0"/>
            </a:srgbClr>
          </a:solidFill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·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Летюче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віконце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· «Зелен день», 1988;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·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Ікар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метелекових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крилах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Вірші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.—К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., 1990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· «Калина об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Різдві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», 1992;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· Слова у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вишиваних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сорочках.—К., 1999;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·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Міфопоетична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трансформація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українського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обряду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сватання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в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українських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народних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казках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», 2002;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· «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Віршів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</a:rPr>
              <a:t>повна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 рукавичка», 2010.</a:t>
            </a:r>
          </a:p>
        </p:txBody>
      </p:sp>
    </p:spTree>
    <p:extLst>
      <p:ext uri="{BB962C8B-B14F-4D97-AF65-F5344CB8AC3E}">
        <p14:creationId xmlns:p14="http://schemas.microsoft.com/office/powerpoint/2010/main" xmlns="" val="25122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79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colorTemperature colorTemp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Оля\Desktop\284672.806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638" y="1567027"/>
            <a:ext cx="2096633" cy="1892399"/>
          </a:xfrm>
          <a:prstGeom prst="rect">
            <a:avLst/>
          </a:prstGeom>
          <a:noFill/>
          <a:effectLst>
            <a:glow rad="723900">
              <a:srgbClr val="CCECFF">
                <a:alpha val="30000"/>
              </a:srgbClr>
            </a:glow>
            <a:softEdge rad="1778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Оля\Desktop\В. Голобородько\obkl1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933620">
            <a:off x="6553837" y="754687"/>
            <a:ext cx="2168236" cy="3252354"/>
          </a:xfrm>
          <a:prstGeom prst="rect">
            <a:avLst/>
          </a:prstGeom>
          <a:noFill/>
          <a:effectLst>
            <a:glow rad="393700">
              <a:srgbClr val="990033">
                <a:alpha val="42000"/>
              </a:srgbClr>
            </a:glow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84108">
            <a:off x="395536" y="620688"/>
            <a:ext cx="2135680" cy="35203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54136">
            <a:off x="5277745" y="3560548"/>
            <a:ext cx="2253623" cy="2874519"/>
          </a:xfrm>
          <a:prstGeom prst="rect">
            <a:avLst/>
          </a:prstGeom>
          <a:noFill/>
          <a:ln>
            <a:noFill/>
          </a:ln>
          <a:effectLst>
            <a:glow rad="368300">
              <a:srgbClr val="92D050">
                <a:alpha val="39000"/>
              </a:srgbClr>
            </a:glow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938316" y="596298"/>
            <a:ext cx="6018060" cy="584775"/>
          </a:xfrm>
          <a:prstGeom prst="rect">
            <a:avLst/>
          </a:prstGeom>
          <a:solidFill>
            <a:srgbClr val="FFC000">
              <a:alpha val="29000"/>
            </a:srgbClr>
          </a:solidFill>
          <a:ln cmpd="dbl">
            <a:noFill/>
            <a:prstDash val="sysDot"/>
          </a:ln>
          <a:effectLst>
            <a:glow rad="228600">
              <a:srgbClr val="FFC000">
                <a:alpha val="57000"/>
              </a:srgbClr>
            </a:glow>
            <a:outerShdw blurRad="57785" dist="33020" dir="3180000" algn="ctr">
              <a:srgbClr val="000000">
                <a:alpha val="30000"/>
              </a:srgbClr>
            </a:outerShdw>
            <a:softEdge rad="190500"/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>
            <a:spAutoFit/>
          </a:bodyPr>
          <a:lstStyle/>
          <a:p>
            <a:r>
              <a:rPr lang="uk-UA" sz="3200" b="1" i="1" dirty="0" smtClean="0">
                <a:solidFill>
                  <a:srgbClr val="990033"/>
                </a:solidFill>
                <a:latin typeface="Century" pitchFamily="18" charset="0"/>
              </a:rPr>
              <a:t>Збірки Василя Голобородька</a:t>
            </a:r>
            <a:endParaRPr lang="ru-RU" sz="3200" b="1" i="1" dirty="0">
              <a:solidFill>
                <a:srgbClr val="990033"/>
              </a:solidFill>
              <a:latin typeface="Century" pitchFamily="18" charset="0"/>
            </a:endParaRPr>
          </a:p>
        </p:txBody>
      </p:sp>
      <p:pic>
        <p:nvPicPr>
          <p:cNvPr id="1026" name="Picture 2" descr="F:\В. Голобородько\6940593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855532">
            <a:off x="1986721" y="3400425"/>
            <a:ext cx="2146776" cy="3248985"/>
          </a:xfrm>
          <a:prstGeom prst="rect">
            <a:avLst/>
          </a:prstGeom>
          <a:noFill/>
          <a:effectLst>
            <a:glow rad="584200">
              <a:schemeClr val="accent6">
                <a:satMod val="175000"/>
                <a:alpha val="57000"/>
              </a:schemeClr>
            </a:glow>
            <a:softEdge rad="1016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137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66000"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1000"/>
                    </a14:imgEffect>
                    <a14:imgEffect>
                      <a14:colorTemperature colorTemp="5500"/>
                    </a14:imgEffect>
                    <a14:imgEffect>
                      <a14:saturation sat="72000"/>
                    </a14:imgEffect>
                    <a14:imgEffect>
                      <a14:brightnessContrast bright="6000" contrast="-12000"/>
                    </a14:imgEffect>
                  </a14:imgLayer>
                </a14:imgProps>
              </a:ext>
            </a:extLst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26916" y="404664"/>
            <a:ext cx="7250008" cy="3887328"/>
          </a:xfrm>
          <a:effectLst>
            <a:softEdge rad="63500"/>
          </a:effectLst>
        </p:spPr>
        <p:txBody>
          <a:bodyPr/>
          <a:lstStyle/>
          <a:p>
            <a:pPr marL="0" indent="0">
              <a:buNone/>
            </a:pP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У 2010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році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видавництвом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Грані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-Т видана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збірка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дитячих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поезій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«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Віршів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повна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рукавичка».</a:t>
            </a:r>
            <a:b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</a:b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Окремі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твори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поета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перекладено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польською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французькою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німецькою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англійською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румунською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хорватською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сербською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португальською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іспанською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естонською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латвійською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литовською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шведською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,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російською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мовами</a:t>
            </a:r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Переклади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репрезентують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творчість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поета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у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зарубіжних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антологіях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та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часописах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.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Окремими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виданнями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вірші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у перекладах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іноземними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мовами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з'являлися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: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португальською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у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Бразилії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1991 року,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англійською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у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Канаді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1991 року,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польською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у </a:t>
            </a:r>
            <a:r>
              <a:rPr lang="ru-RU" sz="1600" b="1" dirty="0" err="1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Польщі</a:t>
            </a:r>
            <a:r>
              <a:rPr lang="ru-RU" sz="1600" b="1" dirty="0">
                <a:solidFill>
                  <a:schemeClr val="accent3">
                    <a:lumMod val="75000"/>
                  </a:schemeClr>
                </a:solidFill>
                <a:latin typeface="DejaVu Serif Condensed" pitchFamily="18" charset="0"/>
                <a:ea typeface="DejaVu Serif Condensed" pitchFamily="18" charset="0"/>
              </a:rPr>
              <a:t> 1995 року.</a:t>
            </a:r>
          </a:p>
          <a:p>
            <a:endParaRPr lang="ru-RU" dirty="0"/>
          </a:p>
        </p:txBody>
      </p:sp>
      <p:pic>
        <p:nvPicPr>
          <p:cNvPr id="4098" name="Picture 2" descr="http://cs5346.vk.me/v5346623/1b4/oeq-yvqqpX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56991"/>
            <a:ext cx="4032448" cy="3031013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1143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97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705</TotalTime>
  <Words>1288</Words>
  <Application>Microsoft Office PowerPoint</Application>
  <PresentationFormat>Экран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Soho</vt:lpstr>
      <vt:lpstr>Василь Голобородько</vt:lpstr>
      <vt:lpstr>Слайд 2</vt:lpstr>
      <vt:lpstr>Слайд 3</vt:lpstr>
      <vt:lpstr>Творча біографія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ЗОЛОТА ПТАХА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Василь Голобородько</dc:title>
  <dc:creator>Оля</dc:creator>
  <cp:lastModifiedBy>Admin</cp:lastModifiedBy>
  <cp:revision>69</cp:revision>
  <dcterms:created xsi:type="dcterms:W3CDTF">2013-03-17T16:57:27Z</dcterms:created>
  <dcterms:modified xsi:type="dcterms:W3CDTF">2013-05-21T16:52:09Z</dcterms:modified>
</cp:coreProperties>
</file>