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65" r:id="rId6"/>
    <p:sldId id="259" r:id="rId7"/>
    <p:sldId id="266" r:id="rId8"/>
    <p:sldId id="260" r:id="rId9"/>
    <p:sldId id="261" r:id="rId10"/>
    <p:sldId id="267" r:id="rId11"/>
    <p:sldId id="262" r:id="rId12"/>
    <p:sldId id="268" r:id="rId13"/>
    <p:sldId id="263" r:id="rId14"/>
    <p:sldId id="26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D4E9F7-AEB5-4DC2-AA39-2F4EBA187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A5E10CB-D2AB-4D94-BD6D-A3697A671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1937568-CF42-4B04-BA70-C023E4D4D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EC2F291-8D1B-4955-BE34-EE155A80B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E3CCACE-1B2B-4D74-B215-6E66A8F37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9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C09795-78E8-4E0F-BCFC-EB7302B0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2EF518A-81E8-42E0-8677-726A26D53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F071CC2-2794-471A-A430-5A318BCC0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5C64A8F-0ADB-44B5-8034-544E6D708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91392C2-C32A-4509-A44B-30FE0F82B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26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0F858BA-1F19-4740-A23A-03B3122F95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BB4DA0B-C0E4-41C6-8F57-4CA6F86F6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099970-346F-4012-8403-5130CE410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4A79809-AA53-43A6-BAB1-5CF7587B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2E046A9-925F-4B02-8436-AF1F92B4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1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6F3170-D266-4DD5-9A56-A715623F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9F145B8-9A8B-4EE3-B4B1-7A64FC5F6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A2825B6-FE50-4389-83FD-CC0A1DB7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F593B0-1181-40C5-BC2E-E20E37DA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776BEA0-DB0C-4358-8619-E0BBA065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50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4A5446-A1D4-401B-AC59-14295DDBC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B403D67-D84D-407D-917A-3687669AC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41CF8D5-B807-4733-970A-BCB76791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0EEF5C6-29F8-4D4E-BB28-60BB683FF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9A9072B-C85F-4366-9281-22598AF0D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52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892C4C-8107-4114-80F3-27C21677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69B2126-0A2D-4FF6-B7D0-EC601F367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D25406C-81F3-4F87-825F-1C5607AE8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246BF2A-291D-4E75-B309-93C843AF0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AAFE92F-E920-4B20-977D-A5EBAB8E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0C06D87-C27D-4290-8391-420564FA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19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CB963E-701C-4301-BB97-B9D252D7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2AA413A-DD1C-46BB-A2D3-7A99E62E8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B9ACFEF-AA7A-4B3E-9E05-05F4ADFEA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B87A6E17-F2E6-458F-B336-163429312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858FE1B-3CEF-41A5-8B27-F822922BD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91D484A5-EF61-4A03-BDA7-F40D08203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6E8A729-D785-463C-B276-378579F69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12C37FB-A8A7-46B1-B5C6-14DB034B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69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D64FE7-BDDA-4E32-BDC6-C35F200F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80A75B2D-1BEB-47A3-BB0E-F8BFE1965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A65C96F-870E-43DD-9F89-E687FA4F1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FCE0BBC6-AA55-4852-98C3-2E64D736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77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47A3B41-2900-4F0F-BF58-E5990AE8A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31B6BCA-A80A-420F-9969-7184B622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601546-4F22-4A8F-A51A-0B0AB9B1B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63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8E25E9-415D-4606-ADFC-0EFFCEAAB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571A820-8331-49B2-B020-707EB577E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CCAF380-63E4-4D69-9914-B9300E687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3869D25-4541-4F28-8FD2-E62EB018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C313473-E4BC-47D1-9767-1E6AEAAE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A5D0754-8B7A-47C4-8D08-B7D5FAECA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6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088EF7-6631-46FD-B899-3531EA926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B9CBEEF6-D9C4-4307-8C8E-AD6C6D0E08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6CD9378-6E03-433D-8BD1-25D211950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5465D5D-D7D4-49F9-9A7A-9629B1F3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0C74865-9D6D-4398-A74D-A02702864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A0DCEE6-C70D-4359-AD81-F17E01445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88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E7ACDA-9A49-4B23-BA46-E57D43DBB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59096A9-68CC-46B0-A102-F0FA450F6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12F527E-ED1C-4A5D-B9A1-3FF68BE29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29B45-B317-4ED7-822A-EA7761C3CAEF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6835563-8FA4-44F5-B8A7-DDB3CAE0E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80B71B8-EF12-4975-A8AF-A70DBA12A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27FD-0E18-48C4-AD1F-F97F286B51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12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194BC8-DD82-48D1-B336-851A595DA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8627" y="-579440"/>
            <a:ext cx="9144000" cy="2387600"/>
          </a:xfrm>
        </p:spPr>
        <p:txBody>
          <a:bodyPr/>
          <a:lstStyle/>
          <a:p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1059B42-EEB4-4AC9-9B38-784808A27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990600"/>
            <a:ext cx="7924800" cy="4648201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Три  </a:t>
            </a:r>
            <a:r>
              <a:rPr lang="ru-RU" sz="4400" b="1" dirty="0" err="1" smtClean="0">
                <a:solidFill>
                  <a:srgbClr val="0070C0"/>
                </a:solidFill>
              </a:rPr>
              <a:t>любові</a:t>
            </a:r>
            <a:r>
              <a:rPr lang="ru-RU" sz="4400" b="1" dirty="0" smtClean="0">
                <a:solidFill>
                  <a:srgbClr val="0070C0"/>
                </a:solidFill>
              </a:rPr>
              <a:t> </a:t>
            </a:r>
            <a:r>
              <a:rPr lang="ru-RU" sz="4400" b="1" dirty="0">
                <a:solidFill>
                  <a:srgbClr val="0070C0"/>
                </a:solidFill>
              </a:rPr>
              <a:t>та </a:t>
            </a:r>
            <a:r>
              <a:rPr lang="ru-RU" sz="4400" b="1" dirty="0" err="1">
                <a:solidFill>
                  <a:srgbClr val="0070C0"/>
                </a:solidFill>
              </a:rPr>
              <a:t>шлюб</a:t>
            </a:r>
            <a:r>
              <a:rPr lang="ru-RU" sz="4400" b="1" dirty="0">
                <a:solidFill>
                  <a:srgbClr val="0070C0"/>
                </a:solidFill>
              </a:rPr>
              <a:t> </a:t>
            </a:r>
            <a:r>
              <a:rPr lang="ru-RU" sz="4400" b="1" dirty="0" err="1">
                <a:solidFill>
                  <a:srgbClr val="0070C0"/>
                </a:solidFill>
              </a:rPr>
              <a:t>Івана</a:t>
            </a:r>
            <a:r>
              <a:rPr lang="ru-RU" sz="4400" b="1" dirty="0">
                <a:solidFill>
                  <a:srgbClr val="0070C0"/>
                </a:solidFill>
              </a:rPr>
              <a:t> Франка </a:t>
            </a:r>
            <a:r>
              <a:rPr lang="ru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" b="1" dirty="0" smtClean="0">
                <a:solidFill>
                  <a:srgbClr val="FF0000"/>
                </a:solidFill>
              </a:rPr>
              <a:t>Презентація</a:t>
            </a:r>
          </a:p>
          <a:p>
            <a:r>
              <a:rPr lang="ru" b="1" dirty="0" smtClean="0">
                <a:solidFill>
                  <a:srgbClr val="FF0000"/>
                </a:solidFill>
              </a:rPr>
              <a:t>з української літератури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У</a:t>
            </a:r>
            <a:r>
              <a:rPr lang="ru" b="1" dirty="0" smtClean="0">
                <a:solidFill>
                  <a:srgbClr val="FF0000"/>
                </a:solidFill>
              </a:rPr>
              <a:t>чениці 10-а класу ГУ ЛНР «ЛОУ СШ № 5»</a:t>
            </a:r>
          </a:p>
          <a:p>
            <a:r>
              <a:rPr lang="ru" b="1" dirty="0" smtClean="0">
                <a:solidFill>
                  <a:srgbClr val="FF0000"/>
                </a:solidFill>
              </a:rPr>
              <a:t>Савковой А.</a:t>
            </a:r>
          </a:p>
          <a:p>
            <a:r>
              <a:rPr lang="ru" b="1" dirty="0" smtClean="0">
                <a:solidFill>
                  <a:srgbClr val="FF0000"/>
                </a:solidFill>
              </a:rPr>
              <a:t>Учитель :Третинко Л.М.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="" xmlns:a16="http://schemas.microsoft.com/office/drawing/2014/main" id="{401F1400-0581-4421-A541-DB4CCEC09C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54"/>
          <a:stretch/>
        </p:blipFill>
        <p:spPr>
          <a:xfrm>
            <a:off x="237619" y="220134"/>
            <a:ext cx="3561008" cy="492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1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4C978ED-D9FA-440D-AFC6-40DA3542D61B}"/>
              </a:ext>
            </a:extLst>
          </p:cNvPr>
          <p:cNvSpPr txBox="1"/>
          <p:nvPr/>
        </p:nvSpPr>
        <p:spPr>
          <a:xfrm>
            <a:off x="309919" y="181677"/>
            <a:ext cx="6094104" cy="646330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красавице, я так тебе люблю,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серце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треплеться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грудях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несамовито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Коли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проходиш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повз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мене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гордовито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я тужу так, і мучусь, і терплю?</a:t>
            </a:r>
            <a:endParaRPr lang="ru-RU" dirty="0">
              <a:solidFill>
                <a:srgbClr val="010101"/>
              </a:solidFill>
              <a:effectLst/>
              <a:latin typeface="Montserrat"/>
            </a:endParaRPr>
          </a:p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***</a:t>
            </a:r>
            <a:endParaRPr lang="ru-RU" dirty="0">
              <a:solidFill>
                <a:srgbClr val="010101"/>
              </a:solidFill>
              <a:effectLst/>
              <a:latin typeface="Montserrat"/>
            </a:endParaRPr>
          </a:p>
          <a:p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Як на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вулиці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зустрінеш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То мене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обходиш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Добре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робиш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Спільним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шляхом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Не судилось нам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Йди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направо, я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наліво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Шлях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верстатиму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тумані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здиблемось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краплі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океані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без тебе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щастя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Звук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порожній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мана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без тебе горе?</a:t>
            </a:r>
            <a:r>
              <a:rPr lang="uk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Щезла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йому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ціна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Наче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крапля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океані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Розпливусь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Я, потону;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гуляй на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сонці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пані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 ж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спадатиму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ік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дну.</a:t>
            </a:r>
            <a:endParaRPr lang="ru-RU" dirty="0">
              <a:solidFill>
                <a:srgbClr val="010101"/>
              </a:solidFill>
              <a:effectLst/>
              <a:latin typeface="Montserrat"/>
            </a:endParaRPr>
          </a:p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endParaRPr lang="ru-RU" dirty="0">
              <a:solidFill>
                <a:srgbClr val="010101"/>
              </a:solidFill>
              <a:effectLst/>
              <a:latin typeface="Montserra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C8646FF-D6A1-4719-A6DE-1E9572F76063}"/>
              </a:ext>
            </a:extLst>
          </p:cNvPr>
          <p:cNvSpPr txBox="1"/>
          <p:nvPr/>
        </p:nvSpPr>
        <p:spPr>
          <a:xfrm>
            <a:off x="7918543" y="148274"/>
            <a:ext cx="609410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являєшся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мною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згордувала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Моє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серце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надірвала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визвала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одні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Оті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ридання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голосні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-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Пісні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мене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й знать 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знаєш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Ідеш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вулиці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минаєш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Вклонюся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зирнеш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головою не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кивнеш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Хоч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знаєш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знаєш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добре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знаєш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Як я люблю тебе без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тями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Як мучусь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довгими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ночами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як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літа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літами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біль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свій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жаль,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пісні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серці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здавлюю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О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</a:t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Являйся,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зіронько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Хоч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сні</a:t>
            </a:r>
            <a:r>
              <a:rPr lang="ru-RU" sz="1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</a:t>
            </a:r>
            <a:endParaRPr lang="ru-RU" dirty="0">
              <a:solidFill>
                <a:srgbClr val="010101"/>
              </a:solidFill>
              <a:effectLst/>
              <a:latin typeface="Montserrat"/>
            </a:endParaRPr>
          </a:p>
        </p:txBody>
      </p:sp>
      <p:pic>
        <p:nvPicPr>
          <p:cNvPr id="8" name="Рисунок 8">
            <a:extLst>
              <a:ext uri="{FF2B5EF4-FFF2-40B4-BE49-F238E27FC236}">
                <a16:creationId xmlns="" xmlns:a16="http://schemas.microsoft.com/office/drawing/2014/main" id="{EF6A8949-EA19-4373-9288-CDF249D3C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612" y="1957442"/>
            <a:ext cx="3158918" cy="421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177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6D4F95-8D17-4216-AD5B-E2E60348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781" y="291554"/>
            <a:ext cx="10515600" cy="1325563"/>
          </a:xfrm>
        </p:spPr>
        <p:txBody>
          <a:bodyPr/>
          <a:lstStyle/>
          <a:p>
            <a:r>
              <a:rPr lang="ru" dirty="0">
                <a:solidFill>
                  <a:schemeClr val="accent2"/>
                </a:solidFill>
              </a:rPr>
              <a:t>Ольга Хоружинська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098E067-1AE5-44AD-9A04-67722EF2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6821" y="1962690"/>
            <a:ext cx="5843516" cy="4351338"/>
          </a:xfrm>
        </p:spPr>
        <p:txBody>
          <a:bodyPr>
            <a:normAutofit fontScale="85000" lnSpcReduction="20000"/>
          </a:bodyPr>
          <a:lstStyle/>
          <a:p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«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Жінка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поруч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висловом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Р.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Горака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) — Ольга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Хоружинська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— не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увійшла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в число «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».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Складними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подружжя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Франків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знову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ж... Четверо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прекрасних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дітей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вихованих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цим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подружжям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(сини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Андрій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Петро і Тарас,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донька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Анна) великою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компенсують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«ту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серцеву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», на яку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страждало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Серцю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накажеш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поетовому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—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поготів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воно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щоденно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пече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лютим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болем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коли в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ньому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надмірна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любов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» до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мільйонів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згорьованих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битих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нуждою </a:t>
            </a:r>
            <a:r>
              <a:rPr lang="ru-RU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співвітчизників</a:t>
            </a:r>
            <a:r>
              <a:rPr lang="ru-RU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Рисунок 6">
            <a:extLst>
              <a:ext uri="{FF2B5EF4-FFF2-40B4-BE49-F238E27FC236}">
                <a16:creationId xmlns="" xmlns:a16="http://schemas.microsoft.com/office/drawing/2014/main" id="{E55059A0-1BF6-4E4C-B38C-AD8640BD0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90" y="1240934"/>
            <a:ext cx="3815052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27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06FE8D-58A1-4A8D-859C-DBDFEAC435EC}"/>
              </a:ext>
            </a:extLst>
          </p:cNvPr>
          <p:cNvSpPr txBox="1"/>
          <p:nvPr/>
        </p:nvSpPr>
        <p:spPr>
          <a:xfrm>
            <a:off x="2650887" y="-28433"/>
            <a:ext cx="9196127" cy="7109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Тричі мені являлася любов.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Одна несміла, як лілея біла,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 зітхання й мрій уткана...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Вона була невинна, як дитина,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Пахуча, як розцвілий свіжо гай!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Явилась друга - гордая княгиня,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Бліда, мов місяць, тиха та сумна,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Мене рукою зимною вона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Відсунула і шепнула таємно: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"Мені не жить, тож най умру одна!"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мовчки щезла там, де вічно темно.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Явилась третя - женщина чи звір?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Глядиш на неї - і очам приємно,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Впивається її красою зір.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     За саме серце вхопила мене,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смокче кров, і геть спокій жене.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Минали дні, я думав: наситилась,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Ослабне, щезне... Та дарма! Дарма!</a:t>
            </a:r>
            <a:b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40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Вона мене й на хвилю не пустилась.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696523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AD4695-F85A-46B8-8ABE-A2E276B53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02" y="502314"/>
            <a:ext cx="5570561" cy="236940"/>
          </a:xfrm>
        </p:spPr>
        <p:txBody>
          <a:bodyPr>
            <a:noAutofit/>
          </a:bodyPr>
          <a:lstStyle/>
          <a:p>
            <a:r>
              <a:rPr lang="ru-RU" sz="2400" dirty="0" err="1"/>
              <a:t>Подружнє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Франків</a:t>
            </a:r>
            <a:r>
              <a:rPr lang="ru-RU" sz="2400" dirty="0"/>
              <a:t> не </a:t>
            </a:r>
            <a:r>
              <a:rPr lang="ru-RU" sz="2400" dirty="0" err="1"/>
              <a:t>було</a:t>
            </a:r>
            <a:r>
              <a:rPr lang="ru-RU" sz="2400" dirty="0"/>
              <a:t> </a:t>
            </a:r>
            <a:r>
              <a:rPr lang="ru-RU" sz="2400" dirty="0" err="1"/>
              <a:t>щасливим</a:t>
            </a:r>
            <a:r>
              <a:rPr lang="ru-RU" sz="2400" dirty="0"/>
              <a:t>. </a:t>
            </a:r>
            <a:r>
              <a:rPr lang="ru-RU" sz="2400" dirty="0" err="1"/>
              <a:t>Матеріальні</a:t>
            </a:r>
            <a:r>
              <a:rPr lang="ru-RU" sz="2400" dirty="0"/>
              <a:t> </a:t>
            </a:r>
            <a:r>
              <a:rPr lang="ru-RU" sz="2400" dirty="0" err="1"/>
              <a:t>нестатки</a:t>
            </a:r>
            <a:r>
              <a:rPr lang="ru-RU" sz="2400" dirty="0"/>
              <a:t>, </a:t>
            </a:r>
            <a:r>
              <a:rPr lang="ru-RU" sz="2400" dirty="0" err="1"/>
              <a:t>хатні</a:t>
            </a:r>
            <a:r>
              <a:rPr lang="ru-RU" sz="2400" dirty="0"/>
              <a:t> </a:t>
            </a:r>
            <a:r>
              <a:rPr lang="ru-RU" sz="2400" dirty="0" err="1"/>
              <a:t>злидні</a:t>
            </a:r>
            <a:r>
              <a:rPr lang="ru-RU" sz="2400" dirty="0"/>
              <a:t>, </a:t>
            </a:r>
            <a:r>
              <a:rPr lang="ru-RU" sz="2400" dirty="0" err="1"/>
              <a:t>щоденні</a:t>
            </a:r>
            <a:r>
              <a:rPr lang="ru-RU" sz="2400" dirty="0"/>
              <a:t> </a:t>
            </a:r>
            <a:r>
              <a:rPr lang="ru-RU" sz="2400" dirty="0" err="1"/>
              <a:t>турботи</a:t>
            </a:r>
            <a:r>
              <a:rPr lang="ru-RU" sz="2400" dirty="0"/>
              <a:t>, </a:t>
            </a:r>
            <a:r>
              <a:rPr lang="ru-RU" sz="2400" dirty="0" err="1"/>
              <a:t>вороже</a:t>
            </a:r>
            <a:r>
              <a:rPr lang="ru-RU" sz="2400" dirty="0"/>
              <a:t> </a:t>
            </a:r>
            <a:r>
              <a:rPr lang="ru-RU" sz="2400" dirty="0" err="1"/>
              <a:t>ставлення</a:t>
            </a:r>
            <a:r>
              <a:rPr lang="ru-RU" sz="2400" dirty="0"/>
              <a:t> до Ольги з боку </a:t>
            </a:r>
            <a:r>
              <a:rPr lang="ru-RU" sz="2400" dirty="0" err="1"/>
              <a:t>найближчих</a:t>
            </a:r>
            <a:r>
              <a:rPr lang="ru-RU" sz="2400" dirty="0"/>
              <a:t> </a:t>
            </a:r>
            <a:r>
              <a:rPr lang="ru-RU" sz="2400" dirty="0" err="1"/>
              <a:t>співробітників</a:t>
            </a:r>
            <a:r>
              <a:rPr lang="ru-RU" sz="2400" dirty="0"/>
              <a:t> </a:t>
            </a:r>
            <a:r>
              <a:rPr lang="ru-RU" sz="2400" dirty="0" err="1"/>
              <a:t>чоловіка</a:t>
            </a:r>
            <a:r>
              <a:rPr lang="ru-RU" sz="2400" dirty="0"/>
              <a:t>, </a:t>
            </a:r>
            <a:r>
              <a:rPr lang="ru-RU" sz="2400" dirty="0" err="1"/>
              <a:t>зокрема</a:t>
            </a:r>
            <a:r>
              <a:rPr lang="ru-RU" sz="2400" dirty="0"/>
              <a:t> </a:t>
            </a:r>
            <a:r>
              <a:rPr lang="ru-RU" sz="2400" dirty="0" err="1"/>
              <a:t>Михайла</a:t>
            </a:r>
            <a:r>
              <a:rPr lang="ru-RU" sz="2400" dirty="0"/>
              <a:t> Павлика, й </a:t>
            </a:r>
            <a:r>
              <a:rPr lang="ru-RU" sz="2400" dirty="0" err="1"/>
              <a:t>частини</a:t>
            </a:r>
            <a:r>
              <a:rPr lang="ru-RU" sz="2400" dirty="0"/>
              <a:t> </a:t>
            </a:r>
            <a:r>
              <a:rPr lang="ru-RU" sz="2400" dirty="0" err="1"/>
              <a:t>суспільства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ставилися</a:t>
            </a:r>
            <a:r>
              <a:rPr lang="ru-RU" sz="2400" dirty="0"/>
              <a:t> до </a:t>
            </a:r>
            <a:r>
              <a:rPr lang="ru-RU" sz="2400" dirty="0" err="1"/>
              <a:t>неї</a:t>
            </a:r>
            <a:r>
              <a:rPr lang="ru-RU" sz="2400" dirty="0"/>
              <a:t> </a:t>
            </a:r>
            <a:r>
              <a:rPr lang="ru-RU" sz="2400" dirty="0" err="1"/>
              <a:t>ще</a:t>
            </a:r>
            <a:r>
              <a:rPr lang="ru-RU" sz="2400" dirty="0"/>
              <a:t> з </a:t>
            </a:r>
            <a:r>
              <a:rPr lang="ru-RU" sz="2400" dirty="0" err="1"/>
              <a:t>більшою</a:t>
            </a:r>
            <a:r>
              <a:rPr lang="ru-RU" sz="2400" dirty="0"/>
              <a:t> </a:t>
            </a:r>
            <a:r>
              <a:rPr lang="ru-RU" sz="2400" dirty="0" err="1"/>
              <a:t>неприязню</a:t>
            </a:r>
            <a:r>
              <a:rPr lang="ru-RU" sz="2400" dirty="0"/>
              <a:t>, </a:t>
            </a:r>
            <a:r>
              <a:rPr lang="ru-RU" sz="2400" dirty="0" err="1"/>
              <a:t>ніж</a:t>
            </a:r>
            <a:r>
              <a:rPr lang="ru-RU" sz="2400" dirty="0"/>
              <a:t> до самого Франка, як до </a:t>
            </a:r>
            <a:r>
              <a:rPr lang="ru-RU" sz="2400" dirty="0" err="1"/>
              <a:t>схизматички</a:t>
            </a:r>
            <a:r>
              <a:rPr lang="ru-RU" sz="2400" dirty="0"/>
              <a:t> – все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зломило</a:t>
            </a:r>
            <a:r>
              <a:rPr lang="ru-RU" sz="2400" dirty="0"/>
              <a:t> </a:t>
            </a:r>
            <a:r>
              <a:rPr lang="ru-RU" sz="2400" dirty="0" err="1"/>
              <a:t>жінку</a:t>
            </a:r>
            <a:r>
              <a:rPr lang="ru-RU" sz="2400" dirty="0"/>
              <a:t>. </a:t>
            </a:r>
            <a:r>
              <a:rPr lang="ru-RU" sz="2400" dirty="0" err="1"/>
              <a:t>Наслідком</a:t>
            </a:r>
            <a:r>
              <a:rPr lang="ru-RU" sz="2400" dirty="0"/>
              <a:t> </a:t>
            </a:r>
            <a:r>
              <a:rPr lang="ru-RU" sz="2400" dirty="0" err="1"/>
              <a:t>були</a:t>
            </a:r>
            <a:r>
              <a:rPr lang="ru-RU" sz="2400" dirty="0"/>
              <a:t> </a:t>
            </a:r>
            <a:r>
              <a:rPr lang="ru-RU" sz="2400" dirty="0" err="1"/>
              <a:t>сухоти</a:t>
            </a:r>
            <a:r>
              <a:rPr lang="ru-RU" sz="2400" dirty="0"/>
              <a:t>, </a:t>
            </a:r>
            <a:r>
              <a:rPr lang="ru-RU" sz="2400" dirty="0" err="1"/>
              <a:t>нервове</a:t>
            </a:r>
            <a:r>
              <a:rPr lang="ru-RU" sz="2400" dirty="0"/>
              <a:t> </a:t>
            </a:r>
            <a:r>
              <a:rPr lang="ru-RU" sz="2400" dirty="0" err="1"/>
              <a:t>перенапруження</a:t>
            </a:r>
            <a:r>
              <a:rPr lang="ru-RU" sz="2400" dirty="0"/>
              <a:t>, а </a:t>
            </a:r>
            <a:r>
              <a:rPr lang="ru-RU" sz="2400" dirty="0" err="1"/>
              <a:t>згодом</a:t>
            </a:r>
            <a:r>
              <a:rPr lang="ru-RU" sz="2400" dirty="0"/>
              <a:t> і </a:t>
            </a:r>
            <a:r>
              <a:rPr lang="ru-RU" sz="2400" dirty="0" err="1"/>
              <a:t>цілковитий</a:t>
            </a:r>
            <a:r>
              <a:rPr lang="ru-RU" sz="2400" dirty="0"/>
              <a:t> </a:t>
            </a:r>
            <a:r>
              <a:rPr lang="ru-RU" sz="2400" dirty="0" err="1"/>
              <a:t>психічний</a:t>
            </a:r>
            <a:r>
              <a:rPr lang="ru-RU" sz="2400" dirty="0"/>
              <a:t> </a:t>
            </a:r>
            <a:r>
              <a:rPr lang="ru-RU" sz="2400" dirty="0" err="1"/>
              <a:t>розлад</a:t>
            </a:r>
            <a:r>
              <a:rPr lang="ru-RU" sz="2400" dirty="0"/>
              <a:t>. Одинока, покинута </a:t>
            </a:r>
            <a:r>
              <a:rPr lang="ru-RU" sz="2400" dirty="0" err="1"/>
              <a:t>дітьми</a:t>
            </a:r>
            <a:r>
              <a:rPr lang="ru-RU" sz="2400" dirty="0"/>
              <a:t> Ольга </a:t>
            </a:r>
            <a:r>
              <a:rPr lang="ru-RU" sz="2400" dirty="0" err="1"/>
              <a:t>Хоружинська</a:t>
            </a:r>
            <a:r>
              <a:rPr lang="ru-RU" sz="2400" dirty="0"/>
              <a:t> померла 17 </a:t>
            </a:r>
            <a:r>
              <a:rPr lang="ru-RU" sz="2400" dirty="0" err="1"/>
              <a:t>липня</a:t>
            </a:r>
            <a:r>
              <a:rPr lang="ru-RU" sz="2400" dirty="0"/>
              <a:t> 1941 року і </a:t>
            </a:r>
            <a:r>
              <a:rPr lang="ru-RU" sz="2400" dirty="0" err="1"/>
              <a:t>похована</a:t>
            </a:r>
            <a:r>
              <a:rPr lang="ru-RU" sz="2400" dirty="0"/>
              <a:t> на </a:t>
            </a:r>
            <a:r>
              <a:rPr lang="ru-RU" sz="2400" dirty="0" err="1"/>
              <a:t>Личаківському</a:t>
            </a:r>
            <a:r>
              <a:rPr lang="ru-RU" sz="2400" dirty="0"/>
              <a:t> </a:t>
            </a:r>
            <a:r>
              <a:rPr lang="ru-RU" sz="2400" dirty="0" err="1"/>
              <a:t>цвинтарі</a:t>
            </a:r>
            <a:r>
              <a:rPr lang="ru-RU" sz="2400" dirty="0"/>
              <a:t>, на </a:t>
            </a:r>
            <a:r>
              <a:rPr lang="ru-RU" sz="2400" dirty="0" err="1"/>
              <a:t>полі</a:t>
            </a:r>
            <a:r>
              <a:rPr lang="ru-RU" sz="2400" dirty="0"/>
              <a:t> №4, </a:t>
            </a:r>
            <a:r>
              <a:rPr lang="ru-RU" sz="2400" dirty="0" err="1"/>
              <a:t>неподалік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свого</a:t>
            </a:r>
            <a:r>
              <a:rPr lang="ru-RU" sz="2400" dirty="0"/>
              <a:t> </a:t>
            </a:r>
            <a:r>
              <a:rPr lang="ru-RU" sz="2400" dirty="0" err="1"/>
              <a:t>чоловіка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помер </a:t>
            </a:r>
            <a:r>
              <a:rPr lang="ru-RU" sz="2400" dirty="0" err="1"/>
              <a:t>раніше</a:t>
            </a:r>
            <a:r>
              <a:rPr lang="ru-RU" sz="2400" dirty="0"/>
              <a:t> – 28 </a:t>
            </a:r>
            <a:r>
              <a:rPr lang="ru-RU" sz="2400" dirty="0" err="1"/>
              <a:t>травня</a:t>
            </a:r>
            <a:r>
              <a:rPr lang="ru-RU" sz="2400" dirty="0"/>
              <a:t> 1916 року.</a:t>
            </a:r>
          </a:p>
        </p:txBody>
      </p:sp>
      <p:pic>
        <p:nvPicPr>
          <p:cNvPr id="2" name="Рисунок 4">
            <a:extLst>
              <a:ext uri="{FF2B5EF4-FFF2-40B4-BE49-F238E27FC236}">
                <a16:creationId xmlns="" xmlns:a16="http://schemas.microsoft.com/office/drawing/2014/main" id="{79582461-8524-4726-996C-8A6CF9EB08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658" y="236308"/>
            <a:ext cx="4708415" cy="54186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C27562C-98E5-4CE6-A126-C672DE7FD135}"/>
              </a:ext>
            </a:extLst>
          </p:cNvPr>
          <p:cNvSpPr txBox="1"/>
          <p:nvPr/>
        </p:nvSpPr>
        <p:spPr>
          <a:xfrm>
            <a:off x="6160479" y="5797476"/>
            <a:ext cx="60941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i="1">
                <a:effectLst/>
              </a:rPr>
              <a:t>Діти Івана Франка. Зліва направо: вгорі – Тарас,</a:t>
            </a:r>
            <a:endParaRPr lang="ru-RU">
              <a:effectLst/>
            </a:endParaRPr>
          </a:p>
          <a:p>
            <a:pPr algn="ctr"/>
            <a:r>
              <a:rPr lang="ru-RU" i="1">
                <a:effectLst/>
              </a:rPr>
              <a:t>Андрій, Петро, унизу – Анна. 1902 р.</a:t>
            </a:r>
            <a:endParaRPr lang="ru-RU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2342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D03247F-FDCD-40CE-8941-2C26B89CD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" dirty="0">
                <a:solidFill>
                  <a:schemeClr val="accent2"/>
                </a:solidFill>
                <a:latin typeface="Times New Roman" panose="02020603050405020304" pitchFamily="18" charset="0"/>
              </a:rPr>
              <a:t>З</a:t>
            </a:r>
            <a:r>
              <a:rPr lang="ru-RU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бірки</a:t>
            </a:r>
            <a:r>
              <a:rPr lang="ru-RU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Івана</a:t>
            </a:r>
            <a:r>
              <a:rPr lang="ru-RU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 Франка «</a:t>
            </a:r>
            <a:r>
              <a:rPr lang="ru-RU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Зів'яле</a:t>
            </a:r>
            <a:r>
              <a:rPr lang="ru-RU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листя</a:t>
            </a:r>
            <a:r>
              <a:rPr lang="ru-RU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».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0F46A90-3B01-4A37-A836-9394D7A0F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rtl="0"/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То ж кому все-таки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присвячена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збірка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Зів'яле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листя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"? Ми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схильні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вважати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лірична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збірка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поезій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І. Франка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присвячена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Ользі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єдиній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чистій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першій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останній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любові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здається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збірка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присвячена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жодній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жінок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вона є одою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нещасливому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коханню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огортало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душу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поета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років.На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жаль, у наш час не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людина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справжнє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чисте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почуття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Адже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кохання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дарунок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небес.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щиро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любиш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тобі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байдуже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недоліки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коханого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здатен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на все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заради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людини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намагаєшся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творити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дива,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любов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велика сила,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перемогти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яку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ніколи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зможе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Дякую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!</a:t>
            </a:r>
            <a:endParaRPr lang="ru-RU" b="1" dirty="0">
              <a:solidFill>
                <a:srgbClr val="FF0000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2182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78075"/>
          </a:xfrm>
        </p:spPr>
        <p:txBody>
          <a:bodyPr/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Три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любові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шлюб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Івана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Франка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rgbClr val="ED7D31"/>
                </a:solidFill>
                <a:latin typeface="Times New Roman" panose="02020603050405020304" pitchFamily="18" charset="0"/>
              </a:rPr>
              <a:t>«</a:t>
            </a:r>
            <a:r>
              <a:rPr lang="ru-RU" sz="4000" b="1" dirty="0" err="1" smtClean="0">
                <a:solidFill>
                  <a:srgbClr val="ED7D31"/>
                </a:solidFill>
                <a:latin typeface="Times New Roman" panose="02020603050405020304" pitchFamily="18" charset="0"/>
              </a:rPr>
              <a:t>Тричі</a:t>
            </a:r>
            <a:r>
              <a:rPr lang="ru-RU" sz="4000" b="1" dirty="0" smtClean="0">
                <a:solidFill>
                  <a:srgbClr val="ED7D31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ED7D31"/>
                </a:solidFill>
                <a:latin typeface="Times New Roman" panose="02020603050405020304" pitchFamily="18" charset="0"/>
              </a:rPr>
              <a:t>мені</a:t>
            </a:r>
            <a:r>
              <a:rPr lang="ru-RU" sz="4000" b="1" dirty="0">
                <a:solidFill>
                  <a:srgbClr val="ED7D31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ED7D31"/>
                </a:solidFill>
                <a:latin typeface="Times New Roman" panose="02020603050405020304" pitchFamily="18" charset="0"/>
              </a:rPr>
              <a:t>являлася</a:t>
            </a:r>
            <a:r>
              <a:rPr lang="ru-RU" sz="4000" b="1" dirty="0">
                <a:solidFill>
                  <a:srgbClr val="ED7D31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ED7D31"/>
                </a:solidFill>
                <a:latin typeface="Times New Roman" panose="02020603050405020304" pitchFamily="18" charset="0"/>
              </a:rPr>
              <a:t>любов</a:t>
            </a:r>
            <a:r>
              <a:rPr lang="ru-RU" sz="4000" b="1" dirty="0">
                <a:solidFill>
                  <a:srgbClr val="ED7D31"/>
                </a:solidFill>
                <a:latin typeface="Times New Roman" panose="02020603050405020304" pitchFamily="18" charset="0"/>
              </a:rPr>
              <a:t>..."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prstClr val="black"/>
                </a:solidFill>
              </a:rPr>
              <a:t>Іван</a:t>
            </a:r>
            <a:r>
              <a:rPr lang="ru-RU" sz="1800" dirty="0">
                <a:solidFill>
                  <a:prstClr val="black"/>
                </a:solidFill>
              </a:rPr>
              <a:t> Франко </a:t>
            </a:r>
            <a:r>
              <a:rPr lang="ru-RU" sz="1800" dirty="0" err="1">
                <a:solidFill>
                  <a:prstClr val="black"/>
                </a:solidFill>
              </a:rPr>
              <a:t>народився</a:t>
            </a:r>
            <a:r>
              <a:rPr lang="ru-RU" sz="1800" dirty="0">
                <a:solidFill>
                  <a:prstClr val="black"/>
                </a:solidFill>
              </a:rPr>
              <a:t> 27 </a:t>
            </a:r>
            <a:r>
              <a:rPr lang="ru-RU" sz="1800" dirty="0" err="1">
                <a:solidFill>
                  <a:prstClr val="black"/>
                </a:solidFill>
              </a:rPr>
              <a:t>серпня</a:t>
            </a:r>
            <a:r>
              <a:rPr lang="ru-RU" sz="1800" dirty="0">
                <a:solidFill>
                  <a:prstClr val="black"/>
                </a:solidFill>
              </a:rPr>
              <a:t> 1856 року в с. </a:t>
            </a:r>
            <a:r>
              <a:rPr lang="ru-RU" sz="1800" dirty="0" err="1">
                <a:solidFill>
                  <a:prstClr val="black"/>
                </a:solidFill>
              </a:rPr>
              <a:t>Нагуєвичі</a:t>
            </a:r>
            <a:r>
              <a:rPr lang="ru-RU" sz="1800" dirty="0">
                <a:solidFill>
                  <a:prstClr val="black"/>
                </a:solidFill>
              </a:rPr>
              <a:t> на </a:t>
            </a:r>
            <a:r>
              <a:rPr lang="ru-RU" sz="1800" dirty="0" err="1">
                <a:solidFill>
                  <a:prstClr val="black"/>
                </a:solidFill>
              </a:rPr>
              <a:t>Львівщині</a:t>
            </a:r>
            <a:r>
              <a:rPr lang="ru-RU" sz="1800" dirty="0">
                <a:solidFill>
                  <a:prstClr val="black"/>
                </a:solidFill>
              </a:rPr>
              <a:t>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err="1">
                <a:solidFill>
                  <a:prstClr val="black"/>
                </a:solidFill>
              </a:rPr>
              <a:t>Організатор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видань</a:t>
            </a:r>
            <a:r>
              <a:rPr lang="ru-RU" sz="1800" dirty="0">
                <a:solidFill>
                  <a:prstClr val="black"/>
                </a:solidFill>
              </a:rPr>
              <a:t> “</a:t>
            </a:r>
            <a:r>
              <a:rPr lang="ru-RU" sz="1800" dirty="0" err="1">
                <a:solidFill>
                  <a:prstClr val="black"/>
                </a:solidFill>
              </a:rPr>
              <a:t>Громадський</a:t>
            </a:r>
            <a:r>
              <a:rPr lang="ru-RU" sz="1800" dirty="0">
                <a:solidFill>
                  <a:prstClr val="black"/>
                </a:solidFill>
              </a:rPr>
              <a:t> друг”, “</a:t>
            </a:r>
            <a:r>
              <a:rPr lang="ru-RU" sz="1800" dirty="0" err="1">
                <a:solidFill>
                  <a:prstClr val="black"/>
                </a:solidFill>
              </a:rPr>
              <a:t>Дзвін</a:t>
            </a:r>
            <a:r>
              <a:rPr lang="ru-RU" sz="1800" dirty="0">
                <a:solidFill>
                  <a:prstClr val="black"/>
                </a:solidFill>
              </a:rPr>
              <a:t>”, “Молот”. </a:t>
            </a:r>
            <a:r>
              <a:rPr lang="ru-RU" sz="1800" dirty="0" err="1">
                <a:solidFill>
                  <a:prstClr val="black"/>
                </a:solidFill>
              </a:rPr>
              <a:t>Його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друкована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спадщина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сягає</a:t>
            </a:r>
            <a:r>
              <a:rPr lang="ru-RU" sz="1800" dirty="0">
                <a:solidFill>
                  <a:prstClr val="black"/>
                </a:solidFill>
              </a:rPr>
              <a:t> 50-томного </a:t>
            </a:r>
            <a:r>
              <a:rPr lang="ru-RU" sz="1800" dirty="0" err="1">
                <a:solidFill>
                  <a:prstClr val="black"/>
                </a:solidFill>
              </a:rPr>
              <a:t>зібрання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творів</a:t>
            </a:r>
            <a:r>
              <a:rPr lang="ru-RU" sz="1800" dirty="0">
                <a:solidFill>
                  <a:prstClr val="black"/>
                </a:solidFill>
              </a:rPr>
              <a:t>. </a:t>
            </a:r>
            <a:r>
              <a:rPr lang="ru-RU" sz="1800" dirty="0" err="1">
                <a:solidFill>
                  <a:prstClr val="black"/>
                </a:solidFill>
              </a:rPr>
              <a:t>Відомий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визначними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творами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політичної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лірики</a:t>
            </a:r>
            <a:r>
              <a:rPr lang="ru-RU" sz="1800" dirty="0">
                <a:solidFill>
                  <a:prstClr val="black"/>
                </a:solidFill>
              </a:rPr>
              <a:t>: “</a:t>
            </a:r>
            <a:r>
              <a:rPr lang="ru-RU" sz="1800" dirty="0" err="1">
                <a:solidFill>
                  <a:prstClr val="black"/>
                </a:solidFill>
              </a:rPr>
              <a:t>Гімн</a:t>
            </a:r>
            <a:r>
              <a:rPr lang="ru-RU" sz="1800" dirty="0">
                <a:solidFill>
                  <a:prstClr val="black"/>
                </a:solidFill>
              </a:rPr>
              <a:t>”, “</a:t>
            </a:r>
            <a:r>
              <a:rPr lang="ru-RU" sz="1800" dirty="0" err="1">
                <a:solidFill>
                  <a:prstClr val="black"/>
                </a:solidFill>
              </a:rPr>
              <a:t>Каменярі</a:t>
            </a:r>
            <a:r>
              <a:rPr lang="ru-RU" sz="1800" dirty="0">
                <a:solidFill>
                  <a:prstClr val="black"/>
                </a:solidFill>
              </a:rPr>
              <a:t>”, “</a:t>
            </a:r>
            <a:r>
              <a:rPr lang="ru-RU" sz="1800" dirty="0" err="1">
                <a:solidFill>
                  <a:prstClr val="black"/>
                </a:solidFill>
              </a:rPr>
              <a:t>Товаришам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із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тюрми</a:t>
            </a:r>
            <a:r>
              <a:rPr lang="ru-RU" sz="1800" dirty="0">
                <a:solidFill>
                  <a:prstClr val="black"/>
                </a:solidFill>
              </a:rPr>
              <a:t>”. У </a:t>
            </a:r>
            <a:r>
              <a:rPr lang="ru-RU" sz="1800" dirty="0" err="1">
                <a:solidFill>
                  <a:prstClr val="black"/>
                </a:solidFill>
              </a:rPr>
              <a:t>збірнику</a:t>
            </a:r>
            <a:r>
              <a:rPr lang="ru-RU" sz="1800" dirty="0">
                <a:solidFill>
                  <a:prstClr val="black"/>
                </a:solidFill>
              </a:rPr>
              <a:t> “</a:t>
            </a:r>
            <a:r>
              <a:rPr lang="ru-RU" sz="1800" dirty="0" err="1">
                <a:solidFill>
                  <a:prstClr val="black"/>
                </a:solidFill>
              </a:rPr>
              <a:t>Зів’яле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листя</a:t>
            </a:r>
            <a:r>
              <a:rPr lang="ru-RU" sz="1800" dirty="0">
                <a:solidFill>
                  <a:prstClr val="black"/>
                </a:solidFill>
              </a:rPr>
              <a:t>”, “</a:t>
            </a:r>
            <a:r>
              <a:rPr lang="ru-RU" sz="1800" dirty="0" err="1">
                <a:solidFill>
                  <a:prstClr val="black"/>
                </a:solidFill>
              </a:rPr>
              <a:t>Мій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ізмарагд</a:t>
            </a:r>
            <a:r>
              <a:rPr lang="ru-RU" sz="1800" dirty="0">
                <a:solidFill>
                  <a:prstClr val="black"/>
                </a:solidFill>
              </a:rPr>
              <a:t>” </a:t>
            </a:r>
            <a:r>
              <a:rPr lang="ru-RU" sz="1800" dirty="0" err="1">
                <a:solidFill>
                  <a:prstClr val="black"/>
                </a:solidFill>
              </a:rPr>
              <a:t>переважають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мотиви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філософської</a:t>
            </a:r>
            <a:r>
              <a:rPr lang="ru-RU" sz="1800" dirty="0">
                <a:solidFill>
                  <a:prstClr val="black"/>
                </a:solidFill>
              </a:rPr>
              <a:t> та </a:t>
            </a:r>
            <a:r>
              <a:rPr lang="ru-RU" sz="1800" dirty="0" err="1">
                <a:solidFill>
                  <a:prstClr val="black"/>
                </a:solidFill>
              </a:rPr>
              <a:t>інтимної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лірики</a:t>
            </a:r>
            <a:r>
              <a:rPr lang="ru-RU" sz="1800" dirty="0">
                <a:solidFill>
                  <a:prstClr val="black"/>
                </a:solidFill>
              </a:rPr>
              <a:t>. Автор поем “</a:t>
            </a:r>
            <a:r>
              <a:rPr lang="ru-RU" sz="1800" dirty="0" err="1">
                <a:solidFill>
                  <a:prstClr val="black"/>
                </a:solidFill>
              </a:rPr>
              <a:t>Панські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жарти</a:t>
            </a:r>
            <a:r>
              <a:rPr lang="ru-RU" sz="1800" dirty="0">
                <a:solidFill>
                  <a:prstClr val="black"/>
                </a:solidFill>
              </a:rPr>
              <a:t>”, “Смерть </a:t>
            </a:r>
            <a:r>
              <a:rPr lang="ru-RU" sz="1800" dirty="0" err="1">
                <a:solidFill>
                  <a:prstClr val="black"/>
                </a:solidFill>
              </a:rPr>
              <a:t>Каїна</a:t>
            </a:r>
            <a:r>
              <a:rPr lang="ru-RU" sz="1800" dirty="0">
                <a:solidFill>
                  <a:prstClr val="black"/>
                </a:solidFill>
              </a:rPr>
              <a:t>”, “Похорон”, “</a:t>
            </a:r>
            <a:r>
              <a:rPr lang="ru-RU" sz="1800" dirty="0" err="1">
                <a:solidFill>
                  <a:prstClr val="black"/>
                </a:solidFill>
              </a:rPr>
              <a:t>Іван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Вишенський</a:t>
            </a:r>
            <a:r>
              <a:rPr lang="ru-RU" sz="1800" dirty="0">
                <a:solidFill>
                  <a:prstClr val="black"/>
                </a:solidFill>
              </a:rPr>
              <a:t>”, “</a:t>
            </a:r>
            <a:r>
              <a:rPr lang="ru-RU" sz="1800" dirty="0" err="1">
                <a:solidFill>
                  <a:prstClr val="black"/>
                </a:solidFill>
              </a:rPr>
              <a:t>Мойсей</a:t>
            </a:r>
            <a:r>
              <a:rPr lang="ru-RU" sz="1800" dirty="0">
                <a:solidFill>
                  <a:prstClr val="black"/>
                </a:solidFill>
              </a:rPr>
              <a:t>”, </a:t>
            </a:r>
            <a:r>
              <a:rPr lang="ru-RU" sz="1800" dirty="0" err="1">
                <a:solidFill>
                  <a:prstClr val="black"/>
                </a:solidFill>
              </a:rPr>
              <a:t>оповідань</a:t>
            </a:r>
            <a:r>
              <a:rPr lang="ru-RU" sz="1800" dirty="0">
                <a:solidFill>
                  <a:prstClr val="black"/>
                </a:solidFill>
              </a:rPr>
              <a:t> “</a:t>
            </a:r>
            <a:r>
              <a:rPr lang="ru-RU" sz="1800" dirty="0" err="1">
                <a:solidFill>
                  <a:prstClr val="black"/>
                </a:solidFill>
              </a:rPr>
              <a:t>бориславського</a:t>
            </a:r>
            <a:r>
              <a:rPr lang="ru-RU" sz="1800" dirty="0">
                <a:solidFill>
                  <a:prstClr val="black"/>
                </a:solidFill>
              </a:rPr>
              <a:t> циклу”, </a:t>
            </a:r>
            <a:r>
              <a:rPr lang="ru-RU" sz="1800" dirty="0" err="1">
                <a:solidFill>
                  <a:prstClr val="black"/>
                </a:solidFill>
              </a:rPr>
              <a:t>повістей</a:t>
            </a:r>
            <a:r>
              <a:rPr lang="ru-RU" sz="1800" dirty="0">
                <a:solidFill>
                  <a:prstClr val="black"/>
                </a:solidFill>
              </a:rPr>
              <a:t> “Борислав </a:t>
            </a:r>
            <a:r>
              <a:rPr lang="ru-RU" sz="1800" dirty="0" err="1">
                <a:solidFill>
                  <a:prstClr val="black"/>
                </a:solidFill>
              </a:rPr>
              <a:t>сміється</a:t>
            </a:r>
            <a:r>
              <a:rPr lang="ru-RU" sz="1800" dirty="0">
                <a:solidFill>
                  <a:prstClr val="black"/>
                </a:solidFill>
              </a:rPr>
              <a:t>”, “Захар Беркут”, “Для </a:t>
            </a:r>
            <a:r>
              <a:rPr lang="ru-RU" sz="1800" dirty="0" err="1">
                <a:solidFill>
                  <a:prstClr val="black"/>
                </a:solidFill>
              </a:rPr>
              <a:t>домашнього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вогнища</a:t>
            </a:r>
            <a:r>
              <a:rPr lang="ru-RU" sz="1800" dirty="0">
                <a:solidFill>
                  <a:prstClr val="black"/>
                </a:solidFill>
              </a:rPr>
              <a:t>”, “</a:t>
            </a:r>
            <a:r>
              <a:rPr lang="ru-RU" sz="1800" dirty="0" err="1">
                <a:solidFill>
                  <a:prstClr val="black"/>
                </a:solidFill>
              </a:rPr>
              <a:t>Перехресні</a:t>
            </a:r>
            <a:r>
              <a:rPr lang="ru-RU" sz="1800" dirty="0">
                <a:solidFill>
                  <a:prstClr val="black"/>
                </a:solidFill>
              </a:rPr>
              <a:t> стежки” та </a:t>
            </a:r>
            <a:r>
              <a:rPr lang="ru-RU" sz="1800" dirty="0" err="1">
                <a:solidFill>
                  <a:prstClr val="black"/>
                </a:solidFill>
              </a:rPr>
              <a:t>ін</a:t>
            </a:r>
            <a:r>
              <a:rPr lang="ru-RU" sz="1800" dirty="0">
                <a:solidFill>
                  <a:prstClr val="black"/>
                </a:solidFill>
              </a:rPr>
              <a:t>. Написав </a:t>
            </a:r>
            <a:r>
              <a:rPr lang="ru-RU" sz="1800" dirty="0" err="1">
                <a:solidFill>
                  <a:prstClr val="black"/>
                </a:solidFill>
              </a:rPr>
              <a:t>драматичні</a:t>
            </a:r>
            <a:r>
              <a:rPr lang="ru-RU" sz="1800" dirty="0">
                <a:solidFill>
                  <a:prstClr val="black"/>
                </a:solidFill>
              </a:rPr>
              <a:t> твори “Сон князя Святослава”, “</a:t>
            </a:r>
            <a:r>
              <a:rPr lang="ru-RU" sz="1800" dirty="0" err="1">
                <a:solidFill>
                  <a:prstClr val="black"/>
                </a:solidFill>
              </a:rPr>
              <a:t>Кам’яна</a:t>
            </a:r>
            <a:r>
              <a:rPr lang="ru-RU" sz="1800" dirty="0">
                <a:solidFill>
                  <a:prstClr val="black"/>
                </a:solidFill>
              </a:rPr>
              <a:t> душа”, “</a:t>
            </a:r>
            <a:r>
              <a:rPr lang="ru-RU" sz="1800" dirty="0" err="1">
                <a:solidFill>
                  <a:prstClr val="black"/>
                </a:solidFill>
              </a:rPr>
              <a:t>Украдене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щастя</a:t>
            </a:r>
            <a:r>
              <a:rPr lang="ru-RU" sz="1800" dirty="0">
                <a:solidFill>
                  <a:prstClr val="black"/>
                </a:solidFill>
              </a:rPr>
              <a:t>” та </a:t>
            </a:r>
            <a:r>
              <a:rPr lang="ru-RU" sz="1800" dirty="0" err="1">
                <a:solidFill>
                  <a:prstClr val="black"/>
                </a:solidFill>
              </a:rPr>
              <a:t>ін</a:t>
            </a:r>
            <a:r>
              <a:rPr lang="ru-RU" sz="18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</a:rPr>
              <a:t>Автор </a:t>
            </a:r>
            <a:r>
              <a:rPr lang="ru-RU" sz="1800" dirty="0" err="1">
                <a:solidFill>
                  <a:prstClr val="black"/>
                </a:solidFill>
              </a:rPr>
              <a:t>праць</a:t>
            </a:r>
            <a:r>
              <a:rPr lang="ru-RU" sz="1800" dirty="0">
                <a:solidFill>
                  <a:prstClr val="black"/>
                </a:solidFill>
              </a:rPr>
              <a:t> з </a:t>
            </a:r>
            <a:r>
              <a:rPr lang="ru-RU" sz="1800" dirty="0" err="1">
                <a:solidFill>
                  <a:prstClr val="black"/>
                </a:solidFill>
              </a:rPr>
              <a:t>історії</a:t>
            </a:r>
            <a:r>
              <a:rPr lang="ru-RU" sz="1800" dirty="0">
                <a:solidFill>
                  <a:prstClr val="black"/>
                </a:solidFill>
              </a:rPr>
              <a:t> та </a:t>
            </a:r>
            <a:r>
              <a:rPr lang="ru-RU" sz="1800" dirty="0" err="1">
                <a:solidFill>
                  <a:prstClr val="black"/>
                </a:solidFill>
              </a:rPr>
              <a:t>теорії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літератури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перекладач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творів</a:t>
            </a:r>
            <a:r>
              <a:rPr lang="ru-RU" sz="1800" dirty="0">
                <a:solidFill>
                  <a:prstClr val="black"/>
                </a:solidFill>
              </a:rPr>
              <a:t> з </a:t>
            </a:r>
            <a:r>
              <a:rPr lang="ru-RU" sz="1800" dirty="0" err="1">
                <a:solidFill>
                  <a:prstClr val="black"/>
                </a:solidFill>
              </a:rPr>
              <a:t>російської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польської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чеської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сербської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хорватської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німецької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англійської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французької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старогрецької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римської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арабської</a:t>
            </a:r>
            <a:r>
              <a:rPr lang="ru-RU" sz="1800" dirty="0">
                <a:solidFill>
                  <a:prstClr val="black"/>
                </a:solidFill>
              </a:rPr>
              <a:t>, ассиро-</a:t>
            </a:r>
            <a:r>
              <a:rPr lang="ru-RU" sz="1800" dirty="0" err="1">
                <a:solidFill>
                  <a:prstClr val="black"/>
                </a:solidFill>
              </a:rPr>
              <a:t>вавилонської</a:t>
            </a:r>
            <a:r>
              <a:rPr lang="ru-RU" sz="1800" dirty="0">
                <a:solidFill>
                  <a:prstClr val="black"/>
                </a:solidFill>
              </a:rPr>
              <a:t> та </a:t>
            </a:r>
            <a:r>
              <a:rPr lang="ru-RU" sz="1800" dirty="0" err="1">
                <a:solidFill>
                  <a:prstClr val="black"/>
                </a:solidFill>
              </a:rPr>
              <a:t>інших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мов</a:t>
            </a:r>
            <a:r>
              <a:rPr lang="ru-RU" sz="1800" dirty="0">
                <a:solidFill>
                  <a:prstClr val="black"/>
                </a:solidFill>
              </a:rPr>
              <a:t>. Твори </a:t>
            </a:r>
            <a:r>
              <a:rPr lang="ru-RU" sz="1800" dirty="0" err="1">
                <a:solidFill>
                  <a:prstClr val="black"/>
                </a:solidFill>
              </a:rPr>
              <a:t>Івана</a:t>
            </a:r>
            <a:r>
              <a:rPr lang="ru-RU" sz="1800" dirty="0">
                <a:solidFill>
                  <a:prstClr val="black"/>
                </a:solidFill>
              </a:rPr>
              <a:t> Франка </a:t>
            </a:r>
            <a:r>
              <a:rPr lang="ru-RU" sz="1800" dirty="0" err="1">
                <a:solidFill>
                  <a:prstClr val="black"/>
                </a:solidFill>
              </a:rPr>
              <a:t>перекладено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багатьма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мовами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світу</a:t>
            </a:r>
            <a:r>
              <a:rPr lang="ru-RU" sz="1800" dirty="0">
                <a:solidFill>
                  <a:prstClr val="black"/>
                </a:solidFill>
              </a:rPr>
              <a:t>. </a:t>
            </a:r>
            <a:r>
              <a:rPr lang="ru-RU" sz="1800" dirty="0" err="1">
                <a:solidFill>
                  <a:prstClr val="black"/>
                </a:solidFill>
              </a:rPr>
              <a:t>Окремі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поезії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покладено</a:t>
            </a:r>
            <a:r>
              <a:rPr lang="ru-RU" sz="1800" dirty="0">
                <a:solidFill>
                  <a:prstClr val="black"/>
                </a:solidFill>
              </a:rPr>
              <a:t> на </a:t>
            </a:r>
            <a:r>
              <a:rPr lang="ru-RU" sz="1800" dirty="0" err="1">
                <a:solidFill>
                  <a:prstClr val="black"/>
                </a:solidFill>
              </a:rPr>
              <a:t>музику</a:t>
            </a:r>
            <a:r>
              <a:rPr lang="ru-RU" sz="1800" dirty="0">
                <a:solidFill>
                  <a:prstClr val="black"/>
                </a:solidFill>
              </a:rPr>
              <a:t>, </a:t>
            </a:r>
            <a:r>
              <a:rPr lang="ru-RU" sz="1800" dirty="0" err="1">
                <a:solidFill>
                  <a:prstClr val="black"/>
                </a:solidFill>
              </a:rPr>
              <a:t>деякі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прозові</a:t>
            </a:r>
            <a:r>
              <a:rPr lang="ru-RU" sz="1800" dirty="0">
                <a:solidFill>
                  <a:prstClr val="black"/>
                </a:solidFill>
              </a:rPr>
              <a:t> твори </a:t>
            </a:r>
            <a:r>
              <a:rPr lang="ru-RU" sz="1800" dirty="0" err="1">
                <a:solidFill>
                  <a:prstClr val="black"/>
                </a:solidFill>
              </a:rPr>
              <a:t>екранізовано</a:t>
            </a:r>
            <a:r>
              <a:rPr lang="ru-RU" sz="1800" dirty="0">
                <a:solidFill>
                  <a:prstClr val="black"/>
                </a:solidFill>
              </a:rPr>
              <a:t> й </a:t>
            </a:r>
            <a:r>
              <a:rPr lang="ru-RU" sz="1800" dirty="0" err="1">
                <a:solidFill>
                  <a:prstClr val="black"/>
                </a:solidFill>
              </a:rPr>
              <a:t>інсценізовано</a:t>
            </a:r>
            <a:r>
              <a:rPr lang="ru-RU" sz="1800" dirty="0">
                <a:solidFill>
                  <a:prstClr val="black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12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78224AB-6E04-4373-8C27-BFE3BD1B1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" y="366072"/>
            <a:ext cx="12108218" cy="724444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"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Тричі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мені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являлася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любов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...": "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Зів'яле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листя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" у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серці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і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пам'яті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поета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(за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творчістю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І.Франка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)</a:t>
            </a:r>
            <a:b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</a:b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/>
            </a:r>
            <a:b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</a:b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 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Цим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рядком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починається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один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із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шедеврів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ліричної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драми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І. Франка «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Зів'яле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листя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».</a:t>
            </a:r>
            <a:b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</a:b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/>
            </a:r>
            <a:b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</a:b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 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Він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 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сповнений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таїни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котру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намагалися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розгадати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чимало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літературознавців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: Р.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Горак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І. Денисюк, М. Мороз —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ще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далеко не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повний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перелік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.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Всім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цікаво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хто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вони,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оті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три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Франкові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кохання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три 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музи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три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жінки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його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творчої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долі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.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Тож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... «Одна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несміла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,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мов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лілея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 </a:t>
            </a:r>
            <a:r>
              <a:rPr lang="ru-RU" sz="7600" i="0" dirty="0" err="1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біла</a:t>
            </a:r>
            <a:r>
              <a:rPr lang="ru-RU" sz="7600" i="0" dirty="0">
                <a:solidFill>
                  <a:srgbClr val="020001"/>
                </a:solidFill>
                <a:effectLst/>
                <a:latin typeface="Abadi" panose="020F0502020204030204" pitchFamily="34" charset="0"/>
                <a:ea typeface="STHupo" panose="020B0503020204020204" pitchFamily="34" charset="-122"/>
                <a:cs typeface="Abadi" panose="020F0502020204030204" pitchFamily="34" charset="0"/>
              </a:rPr>
              <a:t>...».</a:t>
            </a:r>
          </a:p>
          <a:p>
            <a:pPr marL="0" indent="0">
              <a:buNone/>
            </a:pPr>
            <a:endParaRPr lang="ru-RU" dirty="0">
              <a:latin typeface="Abadi" panose="020F0502020204030204" pitchFamily="34" charset="0"/>
              <a:ea typeface="STHupo" panose="020B0503020204020204" pitchFamily="34" charset="-122"/>
              <a:cs typeface="Abad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4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410DC4-8CBB-4F9D-9D79-4C8AA9BA6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462" y="150813"/>
            <a:ext cx="10515600" cy="1325563"/>
          </a:xfrm>
        </p:spPr>
        <p:txBody>
          <a:bodyPr/>
          <a:lstStyle/>
          <a:p>
            <a:r>
              <a:rPr lang="ru-RU" i="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Ольга </a:t>
            </a:r>
            <a:r>
              <a:rPr lang="ru-RU" i="0" dirty="0" err="1">
                <a:solidFill>
                  <a:schemeClr val="accent2"/>
                </a:solidFill>
                <a:effectLst/>
                <a:latin typeface="Times New Roman" panose="02020603050405020304" pitchFamily="18" charset="0"/>
              </a:rPr>
              <a:t>Рошкевич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58EA5D0-C951-4F5F-8068-1D20184F5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4718"/>
            <a:ext cx="8321344" cy="4659312"/>
          </a:xfrm>
        </p:spPr>
        <p:txBody>
          <a:bodyPr>
            <a:noAutofit/>
          </a:bodyPr>
          <a:lstStyle/>
          <a:p>
            <a:pPr rtl="0"/>
            <a:r>
              <a:rPr lang="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онька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священика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гірського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села Ло-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лин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Франко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закохався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неї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останніх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гімназійних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канікул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даючи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приватні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уроки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братові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Ярославу.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Почуття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сильним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повним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глибоким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Івана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та Ольгу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єднала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пристрасть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а й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щира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дружба, 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переконання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спільна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перейнятість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літературними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громадськими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справами. Вони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мріяли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одружитися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b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</a:br>
            <a:endParaRPr lang="ru-RU" sz="2400" i="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rtl="0"/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 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перше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Франкове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ув'язнення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зруйнувало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першу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любов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 Ольга не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хотіла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протистояти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волі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батька о.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Михайла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Рошкеви-ча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бажав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за зятя 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учорашнього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політв'язня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Іван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болюче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пережив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розлуку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довго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міг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простити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коханій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зради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 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учинок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(а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точніше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вчинок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) Ольги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молодий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Франко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вважав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i="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зрадою</a:t>
            </a:r>
            <a:r>
              <a:rPr lang="ru-RU" sz="2400" i="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sz="2400" dirty="0"/>
          </a:p>
        </p:txBody>
      </p:sp>
      <p:pic>
        <p:nvPicPr>
          <p:cNvPr id="6" name="Рисунок 6">
            <a:extLst>
              <a:ext uri="{FF2B5EF4-FFF2-40B4-BE49-F238E27FC236}">
                <a16:creationId xmlns="" xmlns:a16="http://schemas.microsoft.com/office/drawing/2014/main" id="{6E5F9277-0C75-472B-89B9-C15EBBD3C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344" y="317737"/>
            <a:ext cx="3523232" cy="437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84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5576EDA-B538-4D7B-B09F-3E93ED82D2A0}"/>
              </a:ext>
            </a:extLst>
          </p:cNvPr>
          <p:cNvSpPr txBox="1"/>
          <p:nvPr/>
        </p:nvSpPr>
        <p:spPr>
          <a:xfrm>
            <a:off x="3333276" y="528810"/>
            <a:ext cx="609410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«…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лукавила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зо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мною!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Ах,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ангельські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слова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твої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Були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лиш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облиском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брехні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лукавила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зо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мною!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нетямущому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Затрули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серце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гризотою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ангельські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слова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твої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!..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лукавила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зо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мною!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серце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бідне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рвесь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мні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</a:t>
            </a:r>
            <a:b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ти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злукавила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зо</a:t>
            </a:r>
            <a:r>
              <a:rPr lang="ru-RU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мною!..</a:t>
            </a:r>
            <a:r>
              <a:rPr lang="uk" sz="36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6359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A11429-DEF6-4510-B787-00C3D0BD3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0" dirty="0">
                <a:solidFill>
                  <a:srgbClr val="020001"/>
                </a:solidFill>
                <a:effectLst/>
                <a:latin typeface="Times New Roman" panose="02020603050405020304" pitchFamily="18" charset="0"/>
              </a:rPr>
              <a:t>Юзеф</a:t>
            </a:r>
            <a:r>
              <a:rPr lang="ru" i="0" dirty="0">
                <a:solidFill>
                  <a:srgbClr val="020001"/>
                </a:solidFill>
                <a:effectLst/>
                <a:latin typeface="Times New Roman" panose="02020603050405020304" pitchFamily="18" charset="0"/>
              </a:rPr>
              <a:t>а</a:t>
            </a:r>
            <a:r>
              <a:rPr lang="ru-RU" i="0" dirty="0">
                <a:solidFill>
                  <a:srgbClr val="0200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0" dirty="0" err="1">
                <a:solidFill>
                  <a:srgbClr val="020001"/>
                </a:solidFill>
                <a:effectLst/>
                <a:latin typeface="Times New Roman" panose="02020603050405020304" pitchFamily="18" charset="0"/>
              </a:rPr>
              <a:t>Дзвонковськ</a:t>
            </a:r>
            <a:r>
              <a:rPr lang="ru" i="0" dirty="0">
                <a:solidFill>
                  <a:srgbClr val="020001"/>
                </a:solidFill>
                <a:effectLst/>
                <a:latin typeface="Times New Roman" panose="02020603050405020304" pitchFamily="18" charset="0"/>
              </a:rPr>
              <a:t>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995E8EA-4642-4E80-8F45-9F825460E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жмуток</a:t>
            </a:r>
            <a:r>
              <a:rPr lang="ru-RU" dirty="0"/>
              <a:t> </a:t>
            </a:r>
            <a:r>
              <a:rPr lang="ru-RU" dirty="0" err="1"/>
              <a:t>зів’ялого</a:t>
            </a:r>
            <a:r>
              <a:rPr lang="ru-RU" dirty="0"/>
              <a:t> </a:t>
            </a:r>
            <a:r>
              <a:rPr lang="ru-RU" dirty="0" err="1"/>
              <a:t>листя</a:t>
            </a:r>
            <a:r>
              <a:rPr lang="ru-RU" dirty="0"/>
              <a:t> </a:t>
            </a:r>
            <a:r>
              <a:rPr lang="ru-RU" dirty="0" err="1"/>
              <a:t>ліг</a:t>
            </a:r>
            <a:r>
              <a:rPr lang="ru-RU" dirty="0"/>
              <a:t> до </a:t>
            </a:r>
            <a:r>
              <a:rPr lang="ru-RU" dirty="0" err="1"/>
              <a:t>ніг</a:t>
            </a:r>
            <a:r>
              <a:rPr lang="ru-RU" dirty="0"/>
              <a:t> </a:t>
            </a:r>
            <a:r>
              <a:rPr lang="ru-RU" dirty="0" err="1"/>
              <a:t>Юзефи</a:t>
            </a:r>
            <a:r>
              <a:rPr lang="ru-RU" dirty="0"/>
              <a:t> </a:t>
            </a:r>
            <a:r>
              <a:rPr lang="ru-RU" dirty="0" err="1"/>
              <a:t>Дзвонковської</a:t>
            </a:r>
            <a:r>
              <a:rPr lang="ru-RU" dirty="0"/>
              <a:t> – </a:t>
            </a:r>
            <a:r>
              <a:rPr lang="ru-RU" dirty="0" err="1"/>
              <a:t>сестри</a:t>
            </a:r>
            <a:r>
              <a:rPr lang="ru-RU" dirty="0"/>
              <a:t> </a:t>
            </a:r>
            <a:r>
              <a:rPr lang="ru-RU" dirty="0" err="1"/>
              <a:t>університетського</a:t>
            </a:r>
            <a:r>
              <a:rPr lang="ru-RU" dirty="0"/>
              <a:t> приятеля Владислава </a:t>
            </a:r>
            <a:r>
              <a:rPr lang="ru-RU" dirty="0" err="1"/>
              <a:t>Дзвонковського</a:t>
            </a:r>
            <a:r>
              <a:rPr lang="ru-RU" dirty="0"/>
              <a:t>. То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вродлива</a:t>
            </a:r>
            <a:r>
              <a:rPr lang="ru-RU" dirty="0"/>
              <a:t>, </a:t>
            </a:r>
            <a:r>
              <a:rPr lang="ru-RU" dirty="0" err="1"/>
              <a:t>розумна</a:t>
            </a:r>
            <a:r>
              <a:rPr lang="ru-RU" dirty="0"/>
              <a:t> </a:t>
            </a:r>
            <a:r>
              <a:rPr lang="ru-RU" dirty="0" err="1"/>
              <a:t>дівчина</a:t>
            </a:r>
            <a:r>
              <a:rPr lang="ru-RU" dirty="0"/>
              <a:t> з </a:t>
            </a:r>
            <a:r>
              <a:rPr lang="ru-RU" dirty="0" err="1"/>
              <a:t>передовими</a:t>
            </a:r>
            <a:r>
              <a:rPr lang="ru-RU" dirty="0"/>
              <a:t> й </a:t>
            </a:r>
            <a:r>
              <a:rPr lang="ru-RU" dirty="0" err="1"/>
              <a:t>оригінальними</a:t>
            </a:r>
            <a:r>
              <a:rPr lang="ru-RU" dirty="0"/>
              <a:t> </a:t>
            </a:r>
            <a:r>
              <a:rPr lang="ru-RU" dirty="0" err="1"/>
              <a:t>поглядами</a:t>
            </a:r>
            <a:r>
              <a:rPr lang="ru-RU" dirty="0"/>
              <a:t>. </a:t>
            </a:r>
            <a:r>
              <a:rPr lang="ru-RU" dirty="0" err="1"/>
              <a:t>Фелікс</a:t>
            </a:r>
            <a:r>
              <a:rPr lang="ru-RU" dirty="0"/>
              <a:t> </a:t>
            </a:r>
            <a:r>
              <a:rPr lang="ru-RU" dirty="0" err="1"/>
              <a:t>Дашинський</a:t>
            </a:r>
            <a:r>
              <a:rPr lang="ru-RU" dirty="0"/>
              <a:t>, друг Франка, писав: “Перед </a:t>
            </a:r>
            <a:r>
              <a:rPr lang="ru-RU" dirty="0" err="1"/>
              <a:t>цією</a:t>
            </a:r>
            <a:r>
              <a:rPr lang="ru-RU" dirty="0"/>
              <a:t> красою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впасти</a:t>
            </a:r>
            <a:r>
              <a:rPr lang="ru-RU" dirty="0"/>
              <a:t> на </a:t>
            </a:r>
            <a:r>
              <a:rPr lang="ru-RU" dirty="0" err="1"/>
              <a:t>коліна</a:t>
            </a:r>
            <a:r>
              <a:rPr lang="ru-RU" dirty="0"/>
              <a:t> і </a:t>
            </a:r>
            <a:r>
              <a:rPr lang="ru-RU" dirty="0" err="1"/>
              <a:t>молитись</a:t>
            </a:r>
            <a:r>
              <a:rPr lang="ru-RU" dirty="0"/>
              <a:t>, </a:t>
            </a:r>
            <a:r>
              <a:rPr lang="ru-RU" dirty="0" err="1"/>
              <a:t>молитись</a:t>
            </a:r>
            <a:r>
              <a:rPr lang="ru-RU" dirty="0"/>
              <a:t>. Гляньте, вона ж </a:t>
            </a:r>
            <a:r>
              <a:rPr lang="ru-RU" dirty="0" err="1"/>
              <a:t>Дантова</a:t>
            </a:r>
            <a:r>
              <a:rPr lang="ru-RU" dirty="0"/>
              <a:t> </a:t>
            </a:r>
            <a:r>
              <a:rPr lang="ru-RU" dirty="0" err="1"/>
              <a:t>Беатріче</a:t>
            </a:r>
            <a:r>
              <a:rPr lang="ru-RU" dirty="0"/>
              <a:t>!” На Франка Юзефа справила </a:t>
            </a:r>
            <a:r>
              <a:rPr lang="ru-RU" dirty="0" err="1"/>
              <a:t>сильне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. </a:t>
            </a:r>
            <a:r>
              <a:rPr lang="ru-RU" dirty="0" err="1"/>
              <a:t>Молодий</a:t>
            </a:r>
            <a:r>
              <a:rPr lang="ru-RU" dirty="0"/>
              <a:t> поет </a:t>
            </a:r>
            <a:r>
              <a:rPr lang="ru-RU" dirty="0" err="1"/>
              <a:t>щиро</a:t>
            </a:r>
            <a:r>
              <a:rPr lang="ru-RU" dirty="0"/>
              <a:t> </a:t>
            </a:r>
            <a:r>
              <a:rPr lang="ru-RU" dirty="0" err="1"/>
              <a:t>покохав</a:t>
            </a:r>
            <a:r>
              <a:rPr lang="ru-RU" dirty="0"/>
              <a:t> польку Юзефу. </a:t>
            </a:r>
            <a:r>
              <a:rPr lang="ru-RU" dirty="0" err="1"/>
              <a:t>Покохавши</a:t>
            </a:r>
            <a:r>
              <a:rPr lang="ru-RU" dirty="0"/>
              <a:t> </a:t>
            </a:r>
            <a:r>
              <a:rPr lang="ru-RU" dirty="0" err="1"/>
              <a:t>Дзвонковську</a:t>
            </a:r>
            <a:r>
              <a:rPr lang="ru-RU" dirty="0"/>
              <a:t>, Франко часто </a:t>
            </a:r>
            <a:r>
              <a:rPr lang="ru-RU" dirty="0" err="1"/>
              <a:t>навідувався</a:t>
            </a:r>
            <a:r>
              <a:rPr lang="ru-RU" dirty="0"/>
              <a:t> до </a:t>
            </a:r>
            <a:r>
              <a:rPr lang="ru-RU" dirty="0" err="1"/>
              <a:t>Станиславова</a:t>
            </a:r>
            <a:r>
              <a:rPr lang="ru-RU" dirty="0"/>
              <a:t>. </a:t>
            </a:r>
            <a:r>
              <a:rPr lang="ru-RU" dirty="0" err="1"/>
              <a:t>Навіть</a:t>
            </a:r>
            <a:r>
              <a:rPr lang="ru-RU" dirty="0"/>
              <a:t> задумав </a:t>
            </a:r>
            <a:r>
              <a:rPr lang="ru-RU" dirty="0" err="1"/>
              <a:t>переїхати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 – </a:t>
            </a:r>
            <a:r>
              <a:rPr lang="ru-RU" dirty="0" err="1"/>
              <a:t>купити</a:t>
            </a:r>
            <a:r>
              <a:rPr lang="ru-RU" dirty="0"/>
              <a:t> </a:t>
            </a:r>
            <a:r>
              <a:rPr lang="ru-RU" dirty="0" err="1"/>
              <a:t>клаптик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і разом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друзями</a:t>
            </a:r>
            <a:r>
              <a:rPr lang="ru-RU" dirty="0"/>
              <a:t> М. Павликом і </a:t>
            </a:r>
            <a:r>
              <a:rPr lang="ru-RU" dirty="0" err="1"/>
              <a:t>його</a:t>
            </a:r>
            <a:r>
              <a:rPr lang="ru-RU" dirty="0"/>
              <a:t> сестрою Анною </a:t>
            </a:r>
            <a:r>
              <a:rPr lang="ru-RU" dirty="0" err="1"/>
              <a:t>заснувати</a:t>
            </a:r>
            <a:r>
              <a:rPr lang="ru-RU" dirty="0"/>
              <a:t> </a:t>
            </a:r>
            <a:r>
              <a:rPr lang="ru-RU" dirty="0" err="1"/>
              <a:t>хліборобську</a:t>
            </a:r>
            <a:r>
              <a:rPr lang="ru-RU" dirty="0"/>
              <a:t> </a:t>
            </a:r>
            <a:r>
              <a:rPr lang="ru-RU" dirty="0" err="1"/>
              <a:t>спілку</a:t>
            </a:r>
            <a:r>
              <a:rPr lang="ru-RU" dirty="0"/>
              <a:t>. Про </a:t>
            </a:r>
            <a:r>
              <a:rPr lang="ru-RU" dirty="0" err="1"/>
              <a:t>відвідини</a:t>
            </a:r>
            <a:r>
              <a:rPr lang="ru-RU" dirty="0"/>
              <a:t> </a:t>
            </a:r>
            <a:r>
              <a:rPr lang="ru-RU" dirty="0" err="1"/>
              <a:t>міста</a:t>
            </a:r>
            <a:r>
              <a:rPr lang="ru-RU" dirty="0"/>
              <a:t> Франко говорить у </a:t>
            </a:r>
            <a:r>
              <a:rPr lang="ru-RU" dirty="0" err="1"/>
              <a:t>вірші</a:t>
            </a:r>
            <a:r>
              <a:rPr lang="ru-RU" dirty="0"/>
              <a:t> “</a:t>
            </a:r>
            <a:r>
              <a:rPr lang="ru-RU" dirty="0" err="1"/>
              <a:t>Українсько-руська</a:t>
            </a:r>
            <a:r>
              <a:rPr lang="ru-RU" dirty="0"/>
              <a:t> </a:t>
            </a:r>
            <a:r>
              <a:rPr lang="ru-RU" dirty="0" err="1"/>
              <a:t>мандрівка</a:t>
            </a:r>
            <a:r>
              <a:rPr lang="ru-RU" dirty="0"/>
              <a:t> </a:t>
            </a:r>
            <a:r>
              <a:rPr lang="ru-RU" dirty="0" err="1"/>
              <a:t>літом</a:t>
            </a:r>
            <a:r>
              <a:rPr lang="ru-RU" dirty="0"/>
              <a:t> 1884 року”.</a:t>
            </a:r>
          </a:p>
        </p:txBody>
      </p:sp>
    </p:spTree>
    <p:extLst>
      <p:ext uri="{BB962C8B-B14F-4D97-AF65-F5344CB8AC3E}">
        <p14:creationId xmlns:p14="http://schemas.microsoft.com/office/powerpoint/2010/main" val="66253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943814E-6412-4C94-B340-8FFC9CFF096B}"/>
              </a:ext>
            </a:extLst>
          </p:cNvPr>
          <p:cNvSpPr txBox="1"/>
          <p:nvPr/>
        </p:nvSpPr>
        <p:spPr>
          <a:xfrm>
            <a:off x="5551037" y="302359"/>
            <a:ext cx="609410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Щось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горло душить.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моїм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очам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Хтось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видер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світло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?..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се люто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гонить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Думки з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душі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біль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заперла?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Сам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біль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? Вона умерла!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Вмерла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Вмерла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меркне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світ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довкола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і я сам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Лечу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кудись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бездонну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стужу й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сльоту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Ридать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! Кричать! - та горло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біль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запер,</a:t>
            </a:r>
            <a:b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</a:b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Вона умерла! -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Ні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се я умер.</a:t>
            </a:r>
            <a:endParaRPr lang="ru-RU" sz="2800" dirty="0">
              <a:solidFill>
                <a:srgbClr val="010101"/>
              </a:solidFill>
              <a:effectLst/>
              <a:latin typeface="Montserrat"/>
            </a:endParaRPr>
          </a:p>
          <a:p>
            <a:pPr marL="0" marR="0" algn="l" rtl="0">
              <a:spcBef>
                <a:spcPts val="0"/>
              </a:spcBef>
              <a:spcAft>
                <a:spcPts val="0"/>
              </a:spcAft>
            </a:pP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Підемо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ж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далі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з'ясуємо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третя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, на яку так «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приємно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дивитися</a:t>
            </a:r>
            <a:r>
              <a:rPr lang="ru-RU" sz="2800" dirty="0">
                <a:solidFill>
                  <a:srgbClr val="010101"/>
                </a:solidFill>
                <a:effectLst/>
                <a:latin typeface="Times New Roman" panose="02020603050405020304" pitchFamily="18" charset="0"/>
              </a:rPr>
              <a:t>».</a:t>
            </a:r>
            <a:endParaRPr lang="ru-RU" sz="2800" dirty="0">
              <a:solidFill>
                <a:srgbClr val="010101"/>
              </a:solidFill>
              <a:effectLst/>
              <a:latin typeface="Montserrat"/>
            </a:endParaRPr>
          </a:p>
        </p:txBody>
      </p:sp>
      <p:pic>
        <p:nvPicPr>
          <p:cNvPr id="8" name="Рисунок 8">
            <a:extLst>
              <a:ext uri="{FF2B5EF4-FFF2-40B4-BE49-F238E27FC236}">
                <a16:creationId xmlns="" xmlns:a16="http://schemas.microsoft.com/office/drawing/2014/main" id="{CDF842B7-B9A2-43B6-840E-9B08DEE7E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16" y="627700"/>
            <a:ext cx="4139955" cy="512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678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86CBC0-3B9D-41A7-AE1D-115E93103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65" y="167043"/>
            <a:ext cx="10515600" cy="4351338"/>
          </a:xfrm>
        </p:spPr>
        <p:txBody>
          <a:bodyPr/>
          <a:lstStyle/>
          <a:p>
            <a:r>
              <a:rPr lang="ru-RU" dirty="0" err="1">
                <a:solidFill>
                  <a:schemeClr val="accent2"/>
                </a:solidFill>
              </a:rPr>
              <a:t>Іван</a:t>
            </a:r>
            <a:r>
              <a:rPr lang="ru-RU" dirty="0">
                <a:solidFill>
                  <a:schemeClr val="accent2"/>
                </a:solidFill>
              </a:rPr>
              <a:t> Франко написав </a:t>
            </a:r>
            <a:r>
              <a:rPr lang="ru-RU" dirty="0" err="1">
                <a:solidFill>
                  <a:schemeClr val="accent2"/>
                </a:solidFill>
              </a:rPr>
              <a:t>вірш</a:t>
            </a:r>
            <a:r>
              <a:rPr lang="ru-RU" dirty="0">
                <a:solidFill>
                  <a:schemeClr val="accent2"/>
                </a:solidFill>
              </a:rPr>
              <a:t> “До </a:t>
            </a:r>
            <a:r>
              <a:rPr lang="ru-RU" dirty="0" err="1">
                <a:solidFill>
                  <a:schemeClr val="accent2"/>
                </a:solidFill>
              </a:rPr>
              <a:t>Юзі</a:t>
            </a:r>
            <a:r>
              <a:rPr lang="ru-RU" dirty="0">
                <a:solidFill>
                  <a:schemeClr val="accent2"/>
                </a:solidFill>
              </a:rPr>
              <a:t> Д.” – </a:t>
            </a:r>
            <a:r>
              <a:rPr lang="ru-RU" dirty="0" err="1">
                <a:solidFill>
                  <a:schemeClr val="accent2"/>
                </a:solidFill>
              </a:rPr>
              <a:t>єдиний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польською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мовою</a:t>
            </a:r>
            <a:r>
              <a:rPr lang="ru-RU" dirty="0">
                <a:solidFill>
                  <a:schemeClr val="accent2"/>
                </a:solidFill>
              </a:rPr>
              <a:t>. У </a:t>
            </a:r>
            <a:r>
              <a:rPr lang="ru-RU" dirty="0" err="1">
                <a:solidFill>
                  <a:schemeClr val="accent2"/>
                </a:solidFill>
              </a:rPr>
              <a:t>поезії</a:t>
            </a:r>
            <a:r>
              <a:rPr lang="ru-RU" dirty="0">
                <a:solidFill>
                  <a:schemeClr val="accent2"/>
                </a:solidFill>
              </a:rPr>
              <a:t> “</a:t>
            </a:r>
            <a:r>
              <a:rPr lang="ru-RU" dirty="0" err="1">
                <a:solidFill>
                  <a:schemeClr val="accent2"/>
                </a:solidFill>
              </a:rPr>
              <a:t>Тричі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мені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являлася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любов</a:t>
            </a:r>
            <a:r>
              <a:rPr lang="ru-RU" dirty="0">
                <a:solidFill>
                  <a:schemeClr val="accent2"/>
                </a:solidFill>
              </a:rPr>
              <a:t>” </a:t>
            </a:r>
            <a:r>
              <a:rPr lang="ru-RU" dirty="0" err="1">
                <a:solidFill>
                  <a:schemeClr val="accent2"/>
                </a:solidFill>
              </a:rPr>
              <a:t>читаємо</a:t>
            </a:r>
            <a:r>
              <a:rPr lang="ru-RU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0D14728-C840-40FE-9C3F-BE0C9E330992}"/>
              </a:ext>
            </a:extLst>
          </p:cNvPr>
          <p:cNvSpPr txBox="1"/>
          <p:nvPr/>
        </p:nvSpPr>
        <p:spPr>
          <a:xfrm>
            <a:off x="565814" y="1379060"/>
            <a:ext cx="482694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Явилась друга – гордая княгиня,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Бліда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мов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місяць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, тиха 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сумна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,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Таємна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й недоступна,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мов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святиня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,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Мене рукою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зимною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вона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відсунула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І шепнула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таємно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: “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Мені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не жить, 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То й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най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умру одна!”  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0A90854-B8EC-468D-9778-49310BE53F34}"/>
              </a:ext>
            </a:extLst>
          </p:cNvPr>
          <p:cNvSpPr txBox="1"/>
          <p:nvPr/>
        </p:nvSpPr>
        <p:spPr>
          <a:xfrm>
            <a:off x="404694" y="4714735"/>
            <a:ext cx="113664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>
                <a:solidFill>
                  <a:schemeClr val="accent2"/>
                </a:solidFill>
              </a:rPr>
              <a:t>Вона не відповіла взаємністю… Він страждав. Лиш потім довідався про справжню причину – Юзефа була хвора на сухоти. Тому не могла стати дружиною. Дзвонковська прожила неповних 30 років. 5 травня 1892 р. померла вчителька Юзефа Дзвонковська, в яку був закоханий Іван Франко. Поховали її на старому станиславівському цвинтарі (нині Меморіальний сквер).</a:t>
            </a:r>
          </a:p>
        </p:txBody>
      </p:sp>
    </p:spTree>
    <p:extLst>
      <p:ext uri="{BB962C8B-B14F-4D97-AF65-F5344CB8AC3E}">
        <p14:creationId xmlns:p14="http://schemas.microsoft.com/office/powerpoint/2010/main" val="388464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2EAE90-920A-43B1-8719-2B82CDA9D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" dirty="0"/>
              <a:t>Цел</a:t>
            </a:r>
            <a:r>
              <a:rPr lang="uk" dirty="0"/>
              <a:t>іна Журовська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482844A-2FFF-47ED-BE9F-2EA4E82C4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жінка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примхливою</a:t>
            </a:r>
            <a:r>
              <a:rPr lang="ru-RU" dirty="0"/>
              <a:t> і гордою. Ось </a:t>
            </a:r>
            <a:r>
              <a:rPr lang="ru-RU" dirty="0" err="1"/>
              <a:t>чому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уяві</a:t>
            </a:r>
            <a:r>
              <a:rPr lang="ru-RU" dirty="0"/>
              <a:t> вона – “женщина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звір</a:t>
            </a:r>
            <a:r>
              <a:rPr lang="ru-RU" dirty="0"/>
              <a:t>”, “</a:t>
            </a:r>
            <a:r>
              <a:rPr lang="ru-RU" dirty="0" err="1"/>
              <a:t>сфінкс</a:t>
            </a:r>
            <a:r>
              <a:rPr lang="ru-RU" dirty="0"/>
              <a:t>”. </a:t>
            </a:r>
            <a:r>
              <a:rPr lang="ru-RU" dirty="0" err="1"/>
              <a:t>Целіна</a:t>
            </a:r>
            <a:r>
              <a:rPr lang="ru-RU" dirty="0"/>
              <a:t> поводила себе з Франком </a:t>
            </a:r>
            <a:r>
              <a:rPr lang="ru-RU" dirty="0" err="1"/>
              <a:t>прохолодно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не стала </a:t>
            </a:r>
            <a:r>
              <a:rPr lang="ru-RU" dirty="0" err="1"/>
              <a:t>читати</a:t>
            </a:r>
            <a:r>
              <a:rPr lang="ru-RU" dirty="0"/>
              <a:t> “</a:t>
            </a:r>
            <a:r>
              <a:rPr lang="ru-RU" dirty="0" err="1"/>
              <a:t>Зів’яле</a:t>
            </a:r>
            <a:r>
              <a:rPr lang="ru-RU" dirty="0"/>
              <a:t> </a:t>
            </a:r>
            <a:r>
              <a:rPr lang="ru-RU" dirty="0" err="1"/>
              <a:t>листя</a:t>
            </a:r>
            <a:r>
              <a:rPr lang="ru-RU" dirty="0"/>
              <a:t>”. Коли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запитали, </a:t>
            </a:r>
            <a:r>
              <a:rPr lang="ru-RU" dirty="0" err="1"/>
              <a:t>чому</a:t>
            </a:r>
            <a:r>
              <a:rPr lang="ru-RU" dirty="0"/>
              <a:t> вона не </a:t>
            </a:r>
            <a:r>
              <a:rPr lang="ru-RU" dirty="0" err="1"/>
              <a:t>відповідала</a:t>
            </a:r>
            <a:r>
              <a:rPr lang="ru-RU" dirty="0"/>
              <a:t> </a:t>
            </a:r>
            <a:r>
              <a:rPr lang="ru-RU" dirty="0" err="1"/>
              <a:t>взаємністю</a:t>
            </a:r>
            <a:r>
              <a:rPr lang="ru-RU" dirty="0"/>
              <a:t> </a:t>
            </a:r>
            <a:r>
              <a:rPr lang="ru-RU" dirty="0" err="1"/>
              <a:t>Франкові</a:t>
            </a:r>
            <a:r>
              <a:rPr lang="ru-RU" dirty="0"/>
              <a:t>, вона </a:t>
            </a:r>
            <a:r>
              <a:rPr lang="ru-RU" dirty="0" err="1"/>
              <a:t>відверто</a:t>
            </a:r>
            <a:r>
              <a:rPr lang="ru-RU" dirty="0"/>
              <a:t> </a:t>
            </a:r>
            <a:r>
              <a:rPr lang="ru-RU" dirty="0" err="1"/>
              <a:t>відповіла</a:t>
            </a:r>
            <a:r>
              <a:rPr lang="ru-RU" dirty="0"/>
              <a:t>: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не </a:t>
            </a:r>
            <a:r>
              <a:rPr lang="ru-RU" dirty="0" err="1"/>
              <a:t>сподобався</a:t>
            </a:r>
            <a:r>
              <a:rPr lang="ru-RU" dirty="0"/>
              <a:t>. Поет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рудий</a:t>
            </a:r>
            <a:r>
              <a:rPr lang="ru-RU" dirty="0"/>
              <a:t>, а </a:t>
            </a:r>
            <a:r>
              <a:rPr lang="ru-RU" dirty="0" err="1"/>
              <a:t>Целіні</a:t>
            </a:r>
            <a:r>
              <a:rPr lang="ru-RU" dirty="0"/>
              <a:t> </a:t>
            </a:r>
            <a:r>
              <a:rPr lang="ru-RU" dirty="0" err="1"/>
              <a:t>імпонували</a:t>
            </a:r>
            <a:r>
              <a:rPr lang="ru-RU" dirty="0"/>
              <a:t> </a:t>
            </a:r>
            <a:r>
              <a:rPr lang="ru-RU" dirty="0" err="1"/>
              <a:t>брюнети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Франко не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солідного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становища, грошей і перспектив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здобути</a:t>
            </a:r>
            <a:r>
              <a:rPr lang="ru-RU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04925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804</Words>
  <Application>Microsoft Office PowerPoint</Application>
  <PresentationFormat>Произвольный</PresentationFormat>
  <Paragraphs>41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Три любові та шлюб Івана Франка «Тричі мені являлася любов..." </vt:lpstr>
      <vt:lpstr>Презентация PowerPoint</vt:lpstr>
      <vt:lpstr>Ольга Рошкевич</vt:lpstr>
      <vt:lpstr>Презентация PowerPoint</vt:lpstr>
      <vt:lpstr>Юзефа Дзвонковська</vt:lpstr>
      <vt:lpstr>Презентация PowerPoint</vt:lpstr>
      <vt:lpstr>Презентация PowerPoint</vt:lpstr>
      <vt:lpstr>Целіна Журовська</vt:lpstr>
      <vt:lpstr>Презентация PowerPoint</vt:lpstr>
      <vt:lpstr>Ольга Хоружинська</vt:lpstr>
      <vt:lpstr>Презентация PowerPoint</vt:lpstr>
      <vt:lpstr>Презентация PowerPoint</vt:lpstr>
      <vt:lpstr>Збірки Івана Франка «Зів'яле листя». </vt:lpstr>
    </vt:vector>
  </TitlesOfParts>
  <Manager>Третынко Л.Н.</Manager>
  <Company>СШ № 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"Тричі мені являлася любов..." </dc:title>
  <dc:creator>Савкова Анна</dc:creator>
  <cp:lastModifiedBy>Лилия</cp:lastModifiedBy>
  <cp:revision>8</cp:revision>
  <dcterms:modified xsi:type="dcterms:W3CDTF">2020-07-29T03:26:59Z</dcterms:modified>
</cp:coreProperties>
</file>