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D9069-F94E-4D66-B57C-2461E3C4FBA6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9715F-25DB-471E-AA21-0FC341013D6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rM7wTd8r34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L-9QgWyefw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8V0VUqa4qw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KQ4h258Uxis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Sirenev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5976664" cy="1800200"/>
          </a:xfrm>
        </p:spPr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Презентація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«</a:t>
            </a:r>
            <a:r>
              <a:rPr lang="ru-RU" sz="5400" b="1" dirty="0" err="1" smtClean="0">
                <a:solidFill>
                  <a:srgbClr val="FF0000"/>
                </a:solidFill>
              </a:rPr>
              <a:t>Віршові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</a:rPr>
              <a:t>розміри</a:t>
            </a:r>
            <a:r>
              <a:rPr lang="ru-RU" sz="5400" b="1" dirty="0" smtClean="0">
                <a:solidFill>
                  <a:srgbClr val="FF0000"/>
                </a:solidFill>
              </a:rPr>
              <a:t>»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fYckWWTwHD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717032"/>
            <a:ext cx="4316710" cy="2664296"/>
          </a:xfrm>
          <a:prstGeom prst="rect">
            <a:avLst/>
          </a:prstGeom>
        </p:spPr>
      </p:pic>
      <p:pic>
        <p:nvPicPr>
          <p:cNvPr id="7" name="Рисунок 6" descr="1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980728"/>
            <a:ext cx="2160662" cy="147942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7b551e7dd5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699792" y="418621"/>
            <a:ext cx="388843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3) Дактиль  _ U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Тартак – Наше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літо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печ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теч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Вл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лиці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гаряч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печ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теч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Вл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лиці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гаряч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_ U/ U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_ U/ U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_702e5_44a04ecd_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31840" y="332656"/>
            <a:ext cx="4608512" cy="57935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>
                <a:latin typeface="Arial Black" pitchFamily="34" charset="0"/>
              </a:rPr>
              <a:t>4) </a:t>
            </a:r>
            <a:r>
              <a:rPr lang="ru-RU" b="1" dirty="0" err="1">
                <a:latin typeface="Arial Black" pitchFamily="34" charset="0"/>
              </a:rPr>
              <a:t>Амфібрахій</a:t>
            </a:r>
            <a:r>
              <a:rPr lang="ru-RU" b="1" dirty="0">
                <a:latin typeface="Arial Black" pitchFamily="34" charset="0"/>
              </a:rPr>
              <a:t> U _ U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r>
              <a:rPr lang="ru-RU" dirty="0">
                <a:latin typeface="Arial Black" pitchFamily="34" charset="0"/>
                <a:hlinkClick r:id="rId3"/>
              </a:rPr>
              <a:t>Океан </a:t>
            </a:r>
            <a:r>
              <a:rPr lang="ru-RU" dirty="0" err="1">
                <a:latin typeface="Arial Black" pitchFamily="34" charset="0"/>
                <a:hlinkClick r:id="rId3"/>
              </a:rPr>
              <a:t>Ельзи</a:t>
            </a:r>
            <a:r>
              <a:rPr lang="ru-RU" dirty="0">
                <a:latin typeface="Arial Black" pitchFamily="34" charset="0"/>
                <a:hlinkClick r:id="rId3"/>
              </a:rPr>
              <a:t> – Все буде </a:t>
            </a:r>
            <a:r>
              <a:rPr lang="ru-RU" dirty="0" smtClean="0">
                <a:latin typeface="Arial Black" pitchFamily="34" charset="0"/>
                <a:hlinkClick r:id="rId3"/>
              </a:rPr>
              <a:t>добре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r>
              <a:rPr lang="ru-RU" dirty="0">
                <a:latin typeface="Arial Black" pitchFamily="34" charset="0"/>
              </a:rPr>
              <a:t>І вс</a:t>
            </a:r>
            <a:r>
              <a:rPr lang="ru-RU" b="1" dirty="0">
                <a:latin typeface="Arial Black" pitchFamily="34" charset="0"/>
              </a:rPr>
              <a:t>е</a:t>
            </a:r>
            <a:r>
              <a:rPr lang="ru-RU" dirty="0">
                <a:latin typeface="Arial Black" pitchFamily="34" charset="0"/>
              </a:rPr>
              <a:t> б</a:t>
            </a:r>
            <a:r>
              <a:rPr lang="ru-RU" b="1" dirty="0">
                <a:latin typeface="Arial Black" pitchFamily="34" charset="0"/>
              </a:rPr>
              <a:t>у</a:t>
            </a:r>
            <a:r>
              <a:rPr lang="ru-RU" dirty="0">
                <a:latin typeface="Arial Black" pitchFamily="34" charset="0"/>
              </a:rPr>
              <a:t>де д</a:t>
            </a:r>
            <a:r>
              <a:rPr lang="ru-RU" b="1" dirty="0">
                <a:latin typeface="Arial Black" pitchFamily="34" charset="0"/>
              </a:rPr>
              <a:t>о</a:t>
            </a:r>
            <a:r>
              <a:rPr lang="ru-RU" dirty="0">
                <a:latin typeface="Arial Black" pitchFamily="34" charset="0"/>
              </a:rPr>
              <a:t>бре</a:t>
            </a:r>
            <a:br>
              <a:rPr lang="ru-RU" dirty="0">
                <a:latin typeface="Arial Black" pitchFamily="34" charset="0"/>
              </a:rPr>
            </a:br>
            <a:r>
              <a:rPr lang="ru-RU" dirty="0">
                <a:latin typeface="Arial Black" pitchFamily="34" charset="0"/>
              </a:rPr>
              <a:t>Для к</a:t>
            </a:r>
            <a:r>
              <a:rPr lang="ru-RU" b="1" dirty="0">
                <a:latin typeface="Arial Black" pitchFamily="34" charset="0"/>
              </a:rPr>
              <a:t>о</a:t>
            </a:r>
            <a:r>
              <a:rPr lang="ru-RU" dirty="0">
                <a:latin typeface="Arial Black" pitchFamily="34" charset="0"/>
              </a:rPr>
              <a:t>жного </a:t>
            </a:r>
            <a:r>
              <a:rPr lang="ru-RU" dirty="0" err="1">
                <a:latin typeface="Arial Black" pitchFamily="34" charset="0"/>
              </a:rPr>
              <a:t>з</a:t>
            </a:r>
            <a:r>
              <a:rPr lang="ru-RU" dirty="0">
                <a:latin typeface="Arial Black" pitchFamily="34" charset="0"/>
              </a:rPr>
              <a:t> н</a:t>
            </a:r>
            <a:r>
              <a:rPr lang="ru-RU" b="1" dirty="0">
                <a:latin typeface="Arial Black" pitchFamily="34" charset="0"/>
              </a:rPr>
              <a:t>а</a:t>
            </a:r>
            <a:r>
              <a:rPr lang="ru-RU" dirty="0">
                <a:latin typeface="Arial Black" pitchFamily="34" charset="0"/>
              </a:rPr>
              <a:t>с.</a:t>
            </a:r>
            <a:br>
              <a:rPr lang="ru-RU" dirty="0">
                <a:latin typeface="Arial Black" pitchFamily="34" charset="0"/>
              </a:rPr>
            </a:br>
            <a:r>
              <a:rPr lang="ru-RU" dirty="0">
                <a:latin typeface="Arial Black" pitchFamily="34" charset="0"/>
              </a:rPr>
              <a:t>І вс</a:t>
            </a:r>
            <a:r>
              <a:rPr lang="ru-RU" b="1" dirty="0">
                <a:latin typeface="Arial Black" pitchFamily="34" charset="0"/>
              </a:rPr>
              <a:t>е</a:t>
            </a:r>
            <a:r>
              <a:rPr lang="ru-RU" dirty="0">
                <a:latin typeface="Arial Black" pitchFamily="34" charset="0"/>
              </a:rPr>
              <a:t> б</a:t>
            </a:r>
            <a:r>
              <a:rPr lang="ru-RU" b="1" dirty="0">
                <a:latin typeface="Arial Black" pitchFamily="34" charset="0"/>
              </a:rPr>
              <a:t>у</a:t>
            </a:r>
            <a:r>
              <a:rPr lang="ru-RU" dirty="0">
                <a:latin typeface="Arial Black" pitchFamily="34" charset="0"/>
              </a:rPr>
              <a:t>де д</a:t>
            </a:r>
            <a:r>
              <a:rPr lang="ru-RU" b="1" dirty="0">
                <a:latin typeface="Arial Black" pitchFamily="34" charset="0"/>
              </a:rPr>
              <a:t>о</a:t>
            </a:r>
            <a:r>
              <a:rPr lang="ru-RU" dirty="0">
                <a:latin typeface="Arial Black" pitchFamily="34" charset="0"/>
              </a:rPr>
              <a:t>бре,</a:t>
            </a:r>
            <a:br>
              <a:rPr lang="ru-RU" dirty="0">
                <a:latin typeface="Arial Black" pitchFamily="34" charset="0"/>
              </a:rPr>
            </a:br>
            <a:r>
              <a:rPr lang="ru-RU" dirty="0" err="1">
                <a:latin typeface="Arial Black" pitchFamily="34" charset="0"/>
              </a:rPr>
              <a:t>Наст</a:t>
            </a:r>
            <a:r>
              <a:rPr lang="ru-RU" b="1" dirty="0" err="1">
                <a:latin typeface="Arial Black" pitchFamily="34" charset="0"/>
              </a:rPr>
              <a:t>а</a:t>
            </a:r>
            <a:r>
              <a:rPr lang="ru-RU" dirty="0" err="1">
                <a:latin typeface="Arial Black" pitchFamily="34" charset="0"/>
              </a:rPr>
              <a:t>не</a:t>
            </a:r>
            <a:r>
              <a:rPr lang="ru-RU" dirty="0">
                <a:latin typeface="Arial Black" pitchFamily="34" charset="0"/>
              </a:rPr>
              <a:t> наш час.</a:t>
            </a:r>
          </a:p>
          <a:p>
            <a:pPr>
              <a:buNone/>
            </a:pPr>
            <a:r>
              <a:rPr lang="en-US" b="1" dirty="0">
                <a:latin typeface="Arial Black" pitchFamily="34" charset="0"/>
              </a:rPr>
              <a:t>U _ _/ U _ U 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r>
              <a:rPr lang="en-US" b="1" dirty="0">
                <a:latin typeface="Arial Black" pitchFamily="34" charset="0"/>
              </a:rPr>
              <a:t>U _ U/ U _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r>
              <a:rPr lang="en-US" b="1" dirty="0">
                <a:latin typeface="Arial Black" pitchFamily="34" charset="0"/>
              </a:rPr>
              <a:t>U _ _/ U _ U 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r>
              <a:rPr lang="en-US" b="1" dirty="0">
                <a:latin typeface="Arial Black" pitchFamily="34" charset="0"/>
              </a:rPr>
              <a:t>U _ U/ U _ </a:t>
            </a:r>
            <a:endParaRPr lang="ru-RU" dirty="0">
              <a:latin typeface="Arial Black" pitchFamily="34" charset="0"/>
            </a:endParaRPr>
          </a:p>
          <a:p>
            <a:pPr>
              <a:buNone/>
            </a:pP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_702e1_54d20c97_X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555776" y="777485"/>
            <a:ext cx="511256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5) Анапест U U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Друга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ріка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Відчиняй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Відчин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я сто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т, 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ма,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прив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Не пит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й, де 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позавч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Вч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вранці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сьог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тор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_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83568" y="441797"/>
            <a:ext cx="763284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Запам’ятайте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самі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назви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розмірів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те, як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самі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ці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слова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наголошуються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Трискладові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1) Д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ктиль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цьому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 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перший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склад,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отже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 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перший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-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 U.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Амфібр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хій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самому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посередині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отже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посередині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-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U.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3) Анап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ст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наголошуємо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останній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склад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так само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останній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–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U U _.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9443429_large_096963f5830f20bee73b_720x540_cropromiarniestandardow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619672" y="899873"/>
            <a:ext cx="568863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Двоскладові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НАВПАКИ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1)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мб –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 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перший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але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8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навпаки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на </a:t>
            </a:r>
            <a:r>
              <a:rPr kumimoji="0" lang="ru-RU" sz="28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другий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–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2) Хор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 –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 </a:t>
            </a:r>
            <a:r>
              <a:rPr kumimoji="0" lang="ru-RU" sz="2800" b="1" i="0" u="sng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другий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а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8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навпаки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перший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–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497498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411760" y="136525"/>
            <a:ext cx="388843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Щоб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визначати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віршовий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1)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запам’ятайте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порядок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дій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прочитати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вголос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розставити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намалювати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схему 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визначити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закономірність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запам’ятайте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5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ямб U _, хорей _ U, 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ктиль _ U U,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амфібр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хій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 U _ U, анап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ст U U _.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0_702e1_54d20c97_X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3968" y="865585"/>
            <a:ext cx="424847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Давайте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визначимо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пісні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Океану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Ельзи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“Сосни”: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вийшла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заміж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за весну,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вийшла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заміж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за весну.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Мені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лишила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осінь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запах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твоїх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сосен.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_702e5_44a04ecd_X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131840" y="171730"/>
            <a:ext cx="475252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1) Прочитайте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зверніть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наголошення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потрібні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правильні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як у словнику, 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такі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відчитуються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 Так,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наприклад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у рядку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запах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твоїх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сосен”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слово “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твоїх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має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наголошуватися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другий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склад “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тво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”,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але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для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цього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краще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звучить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співається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Вакарчуком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їх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”. Тому 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лінуйтеся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читати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вголос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!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437982"/>
            <a:ext cx="748883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Розставте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наголоси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у словах.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йшла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між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весн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йшла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між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весн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Мен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лиш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ла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сінь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пах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їх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сен.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3) Намалюйте 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схему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де</a:t>
            </a:r>
          </a:p>
          <a:p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dirty="0" smtClean="0"/>
              <a:t>_ </a:t>
            </a:r>
            <a:r>
              <a:rPr lang="ru-RU" sz="2400" dirty="0"/>
              <a:t> </a:t>
            </a:r>
            <a:r>
              <a:rPr lang="ru-RU" sz="3200" b="1" dirty="0" smtClean="0">
                <a:solidFill>
                  <a:srgbClr val="FF0000"/>
                </a:solidFill>
              </a:rPr>
              <a:t>– </a:t>
            </a:r>
            <a:r>
              <a:rPr lang="ru-RU" sz="3200" b="1" dirty="0" err="1" smtClean="0">
                <a:solidFill>
                  <a:srgbClr val="FF0000"/>
                </a:solidFill>
              </a:rPr>
              <a:t>це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наголошений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голосний</a:t>
            </a:r>
            <a:r>
              <a:rPr lang="ru-RU" sz="3200" b="1" dirty="0" smtClean="0">
                <a:solidFill>
                  <a:srgbClr val="FF0000"/>
                </a:solidFill>
              </a:rPr>
              <a:t> (на </a:t>
            </a:r>
            <a:r>
              <a:rPr lang="ru-RU" sz="3200" b="1" dirty="0" err="1" smtClean="0">
                <a:solidFill>
                  <a:srgbClr val="FF0000"/>
                </a:solidFill>
              </a:rPr>
              <a:t>письмі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це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така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рисочка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з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наголосом</a:t>
            </a:r>
            <a:r>
              <a:rPr lang="ru-RU" sz="3200" b="1" dirty="0" smtClean="0">
                <a:solidFill>
                  <a:srgbClr val="FF0000"/>
                </a:solidFill>
              </a:rPr>
              <a:t> над нею, </a:t>
            </a:r>
            <a:r>
              <a:rPr lang="ru-RU" sz="3200" b="1" dirty="0" err="1" smtClean="0">
                <a:solidFill>
                  <a:srgbClr val="FF0000"/>
                </a:solidFill>
              </a:rPr>
              <a:t>що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позначає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наголошений</a:t>
            </a:r>
            <a:r>
              <a:rPr lang="ru-RU" sz="3200" b="1" dirty="0" smtClean="0">
                <a:solidFill>
                  <a:srgbClr val="FF0000"/>
                </a:solidFill>
              </a:rPr>
              <a:t> склад).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U – </a:t>
            </a:r>
            <a:r>
              <a:rPr lang="ru-RU" sz="3200" b="1" dirty="0" err="1" smtClean="0">
                <a:solidFill>
                  <a:srgbClr val="FF0000"/>
                </a:solidFill>
              </a:rPr>
              <a:t>це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ненаголошений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голосний</a:t>
            </a:r>
            <a:r>
              <a:rPr lang="ru-RU" sz="3200" b="1" dirty="0" smtClean="0">
                <a:solidFill>
                  <a:srgbClr val="FF0000"/>
                </a:solidFill>
              </a:rPr>
              <a:t> (на </a:t>
            </a:r>
            <a:r>
              <a:rPr lang="ru-RU" sz="3200" b="1" dirty="0" err="1" smtClean="0">
                <a:solidFill>
                  <a:srgbClr val="FF0000"/>
                </a:solidFill>
              </a:rPr>
              <a:t>письмі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це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дужечка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або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рисочка</a:t>
            </a:r>
            <a:r>
              <a:rPr lang="ru-RU" sz="3200" b="1" dirty="0" smtClean="0">
                <a:solidFill>
                  <a:srgbClr val="FF0000"/>
                </a:solidFill>
              </a:rPr>
              <a:t> без </a:t>
            </a:r>
            <a:r>
              <a:rPr lang="ru-RU" sz="3200" b="1" dirty="0" err="1" smtClean="0">
                <a:solidFill>
                  <a:srgbClr val="FF0000"/>
                </a:solidFill>
              </a:rPr>
              <a:t>наголосу</a:t>
            </a:r>
            <a:r>
              <a:rPr lang="ru-RU" sz="3200" b="1" dirty="0" smtClean="0">
                <a:solidFill>
                  <a:srgbClr val="FF0000"/>
                </a:solidFill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628056" y="2429272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691680" y="1012818"/>
            <a:ext cx="56886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Позначки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записуйте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рядки, як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причому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робіть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акуратно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щоб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позначки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були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чітко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одна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під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одною.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нашому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випадку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схема буде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така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U _ U _ U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U _ U _ U 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U _ U _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U _ U _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ЗАПАМ’ЯТАЙТЕ, 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кількість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таких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позначок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вашій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схемі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кількості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голосних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вірші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7b551e7dd5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619672" y="470012"/>
            <a:ext cx="56886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4)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Роздивіться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свою схему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побачите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якусь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частинку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повторюється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– стопа. Вона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може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складатися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2 </a:t>
            </a:r>
            <a:r>
              <a:rPr kumimoji="0" lang="ru-RU" sz="28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або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3 </a:t>
            </a:r>
            <a:r>
              <a:rPr kumimoji="0" lang="ru-RU" sz="28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складів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Відділіть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поперечними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лініями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стопи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своїй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схемі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_/ U _/ U _/ U _/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 /U _/U _/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 /U _ /U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_/ U _ /U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8808029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43608" y="628861"/>
            <a:ext cx="626469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 “Соснах”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повторюється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_.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Такий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розмір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називається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ямб.  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оскільки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в рядку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він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повторюється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4 рази, то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– </a:t>
            </a:r>
            <a:r>
              <a:rPr kumimoji="0" lang="ru-RU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чотиристопний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ямб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Залишається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тільки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запам’ятати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як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називається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9443429_large_096963f5830f20bee73b_720x540_cropromiarniestandardow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547664" y="1476512"/>
            <a:ext cx="52565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Ямб U _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йшла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між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весн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йшла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між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весн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Мен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лиш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ла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сінь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пах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їх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сен.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_/ U _/ U _/ U _/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 /U _/U _/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 /U _ /U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 _ /U _/ U _ /U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on_2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971600" y="285345"/>
            <a:ext cx="705678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2)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Хорей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 _ 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Плач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Єремії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Вона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втра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кімн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їх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небаг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п’єте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– хол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дного вин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прин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лі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йстри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ск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хт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: “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житт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прекр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”.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к,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житт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прекр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вон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U/ _ U/ _ U/ _ U/ _ U/ _ U/ _ U/ _ U/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/_ U/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/ _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U/ _ U/ _ U/ _ U/ _ U/ _ U/ _ U/ _ U/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_ U/ _ U/ _ U/ _ U/ _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174</Words>
  <Application>Microsoft Office PowerPoint</Application>
  <PresentationFormat>Экран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Презентація  «Віршові розміри»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 «Віршові розміри»</dc:title>
  <dc:creator>Лилия</dc:creator>
  <cp:lastModifiedBy>Лилия</cp:lastModifiedBy>
  <cp:revision>4</cp:revision>
  <dcterms:created xsi:type="dcterms:W3CDTF">2016-01-29T20:12:06Z</dcterms:created>
  <dcterms:modified xsi:type="dcterms:W3CDTF">2016-01-29T20:50:34Z</dcterms:modified>
</cp:coreProperties>
</file>