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8" r:id="rId2"/>
    <p:sldId id="265" r:id="rId3"/>
    <p:sldId id="297" r:id="rId4"/>
    <p:sldId id="266" r:id="rId5"/>
    <p:sldId id="256" r:id="rId6"/>
    <p:sldId id="264" r:id="rId7"/>
    <p:sldId id="261" r:id="rId8"/>
    <p:sldId id="262" r:id="rId9"/>
    <p:sldId id="299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0000"/>
    <a:srgbClr val="990099"/>
    <a:srgbClr val="008000"/>
    <a:srgbClr val="0033CC"/>
    <a:srgbClr val="800000"/>
    <a:srgbClr val="336600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56" autoAdjust="0"/>
    <p:restoredTop sz="94660"/>
  </p:normalViewPr>
  <p:slideViewPr>
    <p:cSldViewPr>
      <p:cViewPr>
        <p:scale>
          <a:sx n="76" d="100"/>
          <a:sy n="76" d="100"/>
        </p:scale>
        <p:origin x="-1188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gif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Рисунок5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152400" y="685800"/>
            <a:ext cx="8839200" cy="56388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grpSp>
        <p:nvGrpSpPr>
          <p:cNvPr id="5" name="Group 9"/>
          <p:cNvGrpSpPr>
            <a:grpSpLocks/>
          </p:cNvGrpSpPr>
          <p:nvPr userDrawn="1"/>
        </p:nvGrpSpPr>
        <p:grpSpPr bwMode="auto">
          <a:xfrm>
            <a:off x="914400" y="1219200"/>
            <a:ext cx="7315200" cy="4572000"/>
            <a:chOff x="96" y="509"/>
            <a:chExt cx="5328" cy="3567"/>
          </a:xfrm>
        </p:grpSpPr>
        <p:grpSp>
          <p:nvGrpSpPr>
            <p:cNvPr id="6" name="Group 10"/>
            <p:cNvGrpSpPr>
              <a:grpSpLocks/>
            </p:cNvGrpSpPr>
            <p:nvPr/>
          </p:nvGrpSpPr>
          <p:grpSpPr bwMode="auto">
            <a:xfrm>
              <a:off x="252" y="509"/>
              <a:ext cx="630" cy="3549"/>
              <a:chOff x="252" y="509"/>
              <a:chExt cx="630" cy="3549"/>
            </a:xfrm>
          </p:grpSpPr>
          <p:sp>
            <p:nvSpPr>
              <p:cNvPr id="53" name="Line 11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4" name="Line 12"/>
              <p:cNvSpPr>
                <a:spLocks noChangeShapeType="1"/>
              </p:cNvSpPr>
              <p:nvPr/>
            </p:nvSpPr>
            <p:spPr bwMode="auto">
              <a:xfrm flipV="1">
                <a:off x="456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5" name="Line 13"/>
              <p:cNvSpPr>
                <a:spLocks noChangeShapeType="1"/>
              </p:cNvSpPr>
              <p:nvPr/>
            </p:nvSpPr>
            <p:spPr bwMode="auto">
              <a:xfrm flipV="1">
                <a:off x="672" y="528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56" name="Line 14"/>
              <p:cNvSpPr>
                <a:spLocks noChangeShapeType="1"/>
              </p:cNvSpPr>
              <p:nvPr/>
            </p:nvSpPr>
            <p:spPr bwMode="auto">
              <a:xfrm flipV="1">
                <a:off x="882" y="528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7" name="Group 15"/>
            <p:cNvGrpSpPr>
              <a:grpSpLocks/>
            </p:cNvGrpSpPr>
            <p:nvPr/>
          </p:nvGrpSpPr>
          <p:grpSpPr bwMode="auto">
            <a:xfrm rot="5400000">
              <a:off x="1164" y="-390"/>
              <a:ext cx="3194" cy="5329"/>
              <a:chOff x="1635" y="772"/>
              <a:chExt cx="3664" cy="4099"/>
            </a:xfrm>
          </p:grpSpPr>
          <p:grpSp>
            <p:nvGrpSpPr>
              <p:cNvPr id="33" name="Group 16"/>
              <p:cNvGrpSpPr>
                <a:grpSpLocks/>
              </p:cNvGrpSpPr>
              <p:nvPr/>
            </p:nvGrpSpPr>
            <p:grpSpPr bwMode="auto">
              <a:xfrm>
                <a:off x="1635" y="783"/>
                <a:ext cx="734" cy="4088"/>
                <a:chOff x="1635" y="783"/>
                <a:chExt cx="734" cy="4088"/>
              </a:xfrm>
            </p:grpSpPr>
            <p:sp>
              <p:nvSpPr>
                <p:cNvPr id="49" name="Line 17"/>
                <p:cNvSpPr>
                  <a:spLocks noChangeShapeType="1"/>
                </p:cNvSpPr>
                <p:nvPr/>
              </p:nvSpPr>
              <p:spPr bwMode="auto">
                <a:xfrm flipV="1">
                  <a:off x="1635" y="82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0" name="Line 18"/>
                <p:cNvSpPr>
                  <a:spLocks noChangeShapeType="1"/>
                </p:cNvSpPr>
                <p:nvPr/>
              </p:nvSpPr>
              <p:spPr bwMode="auto">
                <a:xfrm flipV="1">
                  <a:off x="1881" y="783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1" name="Line 19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52" name="Line 20"/>
                <p:cNvSpPr>
                  <a:spLocks noChangeShapeType="1"/>
                </p:cNvSpPr>
                <p:nvPr/>
              </p:nvSpPr>
              <p:spPr bwMode="auto">
                <a:xfrm flipV="1">
                  <a:off x="2369" y="818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4" name="Group 21"/>
              <p:cNvGrpSpPr>
                <a:grpSpLocks/>
              </p:cNvGrpSpPr>
              <p:nvPr/>
            </p:nvGrpSpPr>
            <p:grpSpPr bwMode="auto">
              <a:xfrm>
                <a:off x="2605" y="772"/>
                <a:ext cx="734" cy="4088"/>
                <a:chOff x="1635" y="783"/>
                <a:chExt cx="734" cy="4088"/>
              </a:xfrm>
            </p:grpSpPr>
            <p:sp>
              <p:nvSpPr>
                <p:cNvPr id="45" name="Line 22"/>
                <p:cNvSpPr>
                  <a:spLocks noChangeShapeType="1"/>
                </p:cNvSpPr>
                <p:nvPr/>
              </p:nvSpPr>
              <p:spPr bwMode="auto">
                <a:xfrm flipV="1">
                  <a:off x="1635" y="82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6" name="Line 23"/>
                <p:cNvSpPr>
                  <a:spLocks noChangeShapeType="1"/>
                </p:cNvSpPr>
                <p:nvPr/>
              </p:nvSpPr>
              <p:spPr bwMode="auto">
                <a:xfrm flipV="1">
                  <a:off x="1881" y="783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7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2123" y="806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8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369" y="818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5" name="Group 26"/>
              <p:cNvGrpSpPr>
                <a:grpSpLocks/>
              </p:cNvGrpSpPr>
              <p:nvPr/>
            </p:nvGrpSpPr>
            <p:grpSpPr bwMode="auto">
              <a:xfrm>
                <a:off x="3595" y="783"/>
                <a:ext cx="734" cy="4088"/>
                <a:chOff x="1636" y="783"/>
                <a:chExt cx="734" cy="4088"/>
              </a:xfrm>
            </p:grpSpPr>
            <p:sp>
              <p:nvSpPr>
                <p:cNvPr id="4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1636" y="82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2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1881" y="783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3" name="Line 29"/>
                <p:cNvSpPr>
                  <a:spLocks noChangeShapeType="1"/>
                </p:cNvSpPr>
                <p:nvPr/>
              </p:nvSpPr>
              <p:spPr bwMode="auto">
                <a:xfrm flipV="1">
                  <a:off x="2124" y="80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4" name="Line 30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  <p:grpSp>
            <p:nvGrpSpPr>
              <p:cNvPr id="36" name="Group 31"/>
              <p:cNvGrpSpPr>
                <a:grpSpLocks/>
              </p:cNvGrpSpPr>
              <p:nvPr/>
            </p:nvGrpSpPr>
            <p:grpSpPr bwMode="auto">
              <a:xfrm>
                <a:off x="4564" y="772"/>
                <a:ext cx="735" cy="4088"/>
                <a:chOff x="1635" y="783"/>
                <a:chExt cx="735" cy="4088"/>
              </a:xfrm>
            </p:grpSpPr>
            <p:sp>
              <p:nvSpPr>
                <p:cNvPr id="37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1635" y="825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8" name="Line 33"/>
                <p:cNvSpPr>
                  <a:spLocks noChangeShapeType="1"/>
                </p:cNvSpPr>
                <p:nvPr/>
              </p:nvSpPr>
              <p:spPr bwMode="auto">
                <a:xfrm flipV="1">
                  <a:off x="1881" y="783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39" name="Line 34"/>
                <p:cNvSpPr>
                  <a:spLocks noChangeShapeType="1"/>
                </p:cNvSpPr>
                <p:nvPr/>
              </p:nvSpPr>
              <p:spPr bwMode="auto">
                <a:xfrm flipV="1">
                  <a:off x="2124" y="806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  <p:sp>
              <p:nvSpPr>
                <p:cNvPr id="40" name="Line 35"/>
                <p:cNvSpPr>
                  <a:spLocks noChangeShapeType="1"/>
                </p:cNvSpPr>
                <p:nvPr/>
              </p:nvSpPr>
              <p:spPr bwMode="auto">
                <a:xfrm flipV="1">
                  <a:off x="2370" y="818"/>
                  <a:ext cx="0" cy="4046"/>
                </a:xfrm>
                <a:prstGeom prst="line">
                  <a:avLst/>
                </a:prstGeom>
                <a:noFill/>
                <a:ln w="12700">
                  <a:solidFill>
                    <a:srgbClr val="333333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>
                    <a:defRPr/>
                  </a:pPr>
                  <a:endParaRPr lang="ru-RU"/>
                </a:p>
              </p:txBody>
            </p:sp>
          </p:grpSp>
        </p:grpSp>
        <p:grpSp>
          <p:nvGrpSpPr>
            <p:cNvPr id="8" name="Group 36"/>
            <p:cNvGrpSpPr>
              <a:grpSpLocks/>
            </p:cNvGrpSpPr>
            <p:nvPr/>
          </p:nvGrpSpPr>
          <p:grpSpPr bwMode="auto">
            <a:xfrm>
              <a:off x="1104" y="528"/>
              <a:ext cx="630" cy="3548"/>
              <a:chOff x="252" y="509"/>
              <a:chExt cx="630" cy="3548"/>
            </a:xfrm>
          </p:grpSpPr>
          <p:sp>
            <p:nvSpPr>
              <p:cNvPr id="29" name="Line 3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0" name="Line 38"/>
              <p:cNvSpPr>
                <a:spLocks noChangeShapeType="1"/>
              </p:cNvSpPr>
              <p:nvPr/>
            </p:nvSpPr>
            <p:spPr bwMode="auto">
              <a:xfrm flipV="1">
                <a:off x="456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1" name="Line 39"/>
              <p:cNvSpPr>
                <a:spLocks noChangeShapeType="1"/>
              </p:cNvSpPr>
              <p:nvPr/>
            </p:nvSpPr>
            <p:spPr bwMode="auto">
              <a:xfrm flipV="1">
                <a:off x="672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32" name="Line 4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9" name="Group 41"/>
            <p:cNvGrpSpPr>
              <a:grpSpLocks/>
            </p:cNvGrpSpPr>
            <p:nvPr/>
          </p:nvGrpSpPr>
          <p:grpSpPr bwMode="auto">
            <a:xfrm>
              <a:off x="1968" y="528"/>
              <a:ext cx="630" cy="3548"/>
              <a:chOff x="252" y="509"/>
              <a:chExt cx="630" cy="3548"/>
            </a:xfrm>
          </p:grpSpPr>
          <p:sp>
            <p:nvSpPr>
              <p:cNvPr id="25" name="Line 42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6" name="Line 4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7" name="Line 44"/>
              <p:cNvSpPr>
                <a:spLocks noChangeShapeType="1"/>
              </p:cNvSpPr>
              <p:nvPr/>
            </p:nvSpPr>
            <p:spPr bwMode="auto">
              <a:xfrm flipV="1">
                <a:off x="672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8" name="Line 45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0" name="Group 46"/>
            <p:cNvGrpSpPr>
              <a:grpSpLocks/>
            </p:cNvGrpSpPr>
            <p:nvPr/>
          </p:nvGrpSpPr>
          <p:grpSpPr bwMode="auto">
            <a:xfrm>
              <a:off x="2832" y="528"/>
              <a:ext cx="630" cy="3548"/>
              <a:chOff x="252" y="509"/>
              <a:chExt cx="630" cy="3548"/>
            </a:xfrm>
          </p:grpSpPr>
          <p:sp>
            <p:nvSpPr>
              <p:cNvPr id="21" name="Line 4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2" name="Line 4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3" name="Line 49"/>
              <p:cNvSpPr>
                <a:spLocks noChangeShapeType="1"/>
              </p:cNvSpPr>
              <p:nvPr/>
            </p:nvSpPr>
            <p:spPr bwMode="auto">
              <a:xfrm flipV="1">
                <a:off x="671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4" name="Line 5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1" name="Group 51"/>
            <p:cNvGrpSpPr>
              <a:grpSpLocks/>
            </p:cNvGrpSpPr>
            <p:nvPr/>
          </p:nvGrpSpPr>
          <p:grpSpPr bwMode="auto">
            <a:xfrm>
              <a:off x="3660" y="528"/>
              <a:ext cx="629" cy="3548"/>
              <a:chOff x="253" y="509"/>
              <a:chExt cx="629" cy="3548"/>
            </a:xfrm>
          </p:grpSpPr>
          <p:sp>
            <p:nvSpPr>
              <p:cNvPr id="17" name="Line 52"/>
              <p:cNvSpPr>
                <a:spLocks noChangeShapeType="1"/>
              </p:cNvSpPr>
              <p:nvPr/>
            </p:nvSpPr>
            <p:spPr bwMode="auto">
              <a:xfrm flipV="1">
                <a:off x="253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8" name="Line 53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9" name="Line 54"/>
              <p:cNvSpPr>
                <a:spLocks noChangeShapeType="1"/>
              </p:cNvSpPr>
              <p:nvPr/>
            </p:nvSpPr>
            <p:spPr bwMode="auto">
              <a:xfrm flipV="1">
                <a:off x="672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20" name="Line 55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  <p:grpSp>
          <p:nvGrpSpPr>
            <p:cNvPr id="12" name="Group 56"/>
            <p:cNvGrpSpPr>
              <a:grpSpLocks/>
            </p:cNvGrpSpPr>
            <p:nvPr/>
          </p:nvGrpSpPr>
          <p:grpSpPr bwMode="auto">
            <a:xfrm>
              <a:off x="4505" y="528"/>
              <a:ext cx="630" cy="3548"/>
              <a:chOff x="252" y="509"/>
              <a:chExt cx="630" cy="3548"/>
            </a:xfrm>
          </p:grpSpPr>
          <p:sp>
            <p:nvSpPr>
              <p:cNvPr id="13" name="Line 57"/>
              <p:cNvSpPr>
                <a:spLocks noChangeShapeType="1"/>
              </p:cNvSpPr>
              <p:nvPr/>
            </p:nvSpPr>
            <p:spPr bwMode="auto">
              <a:xfrm flipV="1">
                <a:off x="252" y="516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4" name="Line 58"/>
              <p:cNvSpPr>
                <a:spLocks noChangeShapeType="1"/>
              </p:cNvSpPr>
              <p:nvPr/>
            </p:nvSpPr>
            <p:spPr bwMode="auto">
              <a:xfrm flipV="1">
                <a:off x="455" y="509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5" name="Line 59"/>
              <p:cNvSpPr>
                <a:spLocks noChangeShapeType="1"/>
              </p:cNvSpPr>
              <p:nvPr/>
            </p:nvSpPr>
            <p:spPr bwMode="auto">
              <a:xfrm flipV="1">
                <a:off x="671" y="527"/>
                <a:ext cx="0" cy="3530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  <p:sp>
            <p:nvSpPr>
              <p:cNvPr id="16" name="Line 60"/>
              <p:cNvSpPr>
                <a:spLocks noChangeShapeType="1"/>
              </p:cNvSpPr>
              <p:nvPr/>
            </p:nvSpPr>
            <p:spPr bwMode="auto">
              <a:xfrm flipV="1">
                <a:off x="882" y="527"/>
                <a:ext cx="0" cy="3529"/>
              </a:xfrm>
              <a:prstGeom prst="line">
                <a:avLst/>
              </a:prstGeom>
              <a:noFill/>
              <a:ln w="12700">
                <a:solidFill>
                  <a:srgbClr val="333333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ru-RU"/>
              </a:p>
            </p:txBody>
          </p:sp>
        </p:grpSp>
      </p:grpSp>
      <p:sp>
        <p:nvSpPr>
          <p:cNvPr id="57" name="AutoShape 3260"/>
          <p:cNvSpPr>
            <a:spLocks noChangeArrowheads="1"/>
          </p:cNvSpPr>
          <p:nvPr userDrawn="1"/>
        </p:nvSpPr>
        <p:spPr bwMode="auto">
          <a:xfrm>
            <a:off x="990600" y="5943600"/>
            <a:ext cx="7010400" cy="304800"/>
          </a:xfrm>
          <a:prstGeom prst="cube">
            <a:avLst>
              <a:gd name="adj" fmla="val 82292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pic>
        <p:nvPicPr>
          <p:cNvPr id="58" name="Picture 3258" descr="ED00184_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1676400" y="5867400"/>
            <a:ext cx="609600" cy="266700"/>
          </a:xfrm>
          <a:prstGeom prst="rect">
            <a:avLst/>
          </a:prstGeom>
          <a:noFill/>
          <a:effectLst>
            <a:outerShdw dist="35921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59" name="Picture 3261" descr="j0291071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 rot="5400000">
            <a:off x="5903913" y="4987925"/>
            <a:ext cx="457200" cy="191135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pic>
        <p:nvPicPr>
          <p:cNvPr id="60" name="Picture 3262" descr="j0303337"/>
          <p:cNvPicPr>
            <a:picLocks noChangeAspect="1" noChangeArrowheads="1" noCrop="1"/>
          </p:cNvPicPr>
          <p:nvPr userDrawn="1"/>
        </p:nvPicPr>
        <p:blipFill>
          <a:blip r:embed="rId5"/>
          <a:srcRect/>
          <a:stretch>
            <a:fillRect/>
          </a:stretch>
        </p:blipFill>
        <p:spPr bwMode="auto">
          <a:xfrm>
            <a:off x="533400" y="1295400"/>
            <a:ext cx="4191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407" name="Rectangle 3263"/>
          <p:cNvSpPr>
            <a:spLocks noGrp="1" noChangeArrowheads="1"/>
          </p:cNvSpPr>
          <p:nvPr>
            <p:ph type="ctrTitle" sz="quarter"/>
          </p:nvPr>
        </p:nvSpPr>
        <p:spPr bwMode="auto">
          <a:xfrm>
            <a:off x="685800" y="2130425"/>
            <a:ext cx="77724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9408" name="Rectangle 3264"/>
          <p:cNvSpPr>
            <a:spLocks noGrp="1" noChangeArrowheads="1"/>
          </p:cNvSpPr>
          <p:nvPr>
            <p:ph type="subTitle" sz="quarter" idx="1"/>
          </p:nvPr>
        </p:nvSpPr>
        <p:spPr bwMode="auto">
          <a:xfrm>
            <a:off x="1371600" y="3886200"/>
            <a:ext cx="6400800" cy="17526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6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28600" y="6248400"/>
            <a:ext cx="2133600" cy="476250"/>
          </a:xfrm>
        </p:spPr>
        <p:txBody>
          <a:bodyPr/>
          <a:lstStyle>
            <a:lvl1pPr>
              <a:defRPr sz="18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2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3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D204F3-0758-4DC3-B38A-E53DE819FEC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EB3E6-47AF-4A12-8CBC-8AC37D0F730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CADFE1-9CD6-4DF2-A63F-193A7F082D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974148-6481-4A77-BC68-914B79237B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FB2A00-A971-4D58-ACA9-F500D93462A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F2882-BC6E-448F-998C-8C3686C29D6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F90A73-EFC9-4A6C-95C2-FD3E50144B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439D31-7CF5-4258-B799-C440E2F268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5835C-B2B2-4FDE-A193-03221291B0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F5BD3-0E3C-4B48-861C-566B1AF98F2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5C63D-4676-4B12-AD1E-C696A9928B1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9D9765-7354-4BD0-B7EB-E0E8C057EA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C92C94B7-6D0E-4837-BDFC-4FE6536149D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59" name="Rectangle 35"/>
          <p:cNvSpPr>
            <a:spLocks noChangeArrowheads="1"/>
          </p:cNvSpPr>
          <p:nvPr userDrawn="1"/>
        </p:nvSpPr>
        <p:spPr bwMode="auto">
          <a:xfrm>
            <a:off x="381000" y="0"/>
            <a:ext cx="76200" cy="6858000"/>
          </a:xfrm>
          <a:prstGeom prst="rect">
            <a:avLst/>
          </a:prstGeom>
          <a:gradFill rotWithShape="1">
            <a:gsLst>
              <a:gs pos="0">
                <a:schemeClr val="folHlink"/>
              </a:gs>
              <a:gs pos="100000">
                <a:srgbClr val="663300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107763" dir="27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grpSp>
        <p:nvGrpSpPr>
          <p:cNvPr id="2" name="Group 11"/>
          <p:cNvGrpSpPr>
            <a:grpSpLocks/>
          </p:cNvGrpSpPr>
          <p:nvPr userDrawn="1"/>
        </p:nvGrpSpPr>
        <p:grpSpPr bwMode="auto">
          <a:xfrm>
            <a:off x="228600" y="152400"/>
            <a:ext cx="982663" cy="836613"/>
            <a:chOff x="3552" y="2784"/>
            <a:chExt cx="619" cy="527"/>
          </a:xfrm>
        </p:grpSpPr>
        <p:sp>
          <p:nvSpPr>
            <p:cNvPr id="1036" name="Freeform 12"/>
            <p:cNvSpPr>
              <a:spLocks/>
            </p:cNvSpPr>
            <p:nvPr/>
          </p:nvSpPr>
          <p:spPr bwMode="auto">
            <a:xfrm>
              <a:off x="3586" y="2784"/>
              <a:ext cx="95" cy="123"/>
            </a:xfrm>
            <a:custGeom>
              <a:avLst/>
              <a:gdLst/>
              <a:ahLst/>
              <a:cxnLst>
                <a:cxn ang="0">
                  <a:pos x="92" y="114"/>
                </a:cxn>
                <a:cxn ang="0">
                  <a:pos x="78" y="105"/>
                </a:cxn>
                <a:cxn ang="0">
                  <a:pos x="62" y="85"/>
                </a:cxn>
                <a:cxn ang="0">
                  <a:pos x="46" y="62"/>
                </a:cxn>
                <a:cxn ang="0">
                  <a:pos x="30" y="33"/>
                </a:cxn>
                <a:cxn ang="0">
                  <a:pos x="24" y="6"/>
                </a:cxn>
                <a:cxn ang="0">
                  <a:pos x="24" y="0"/>
                </a:cxn>
                <a:cxn ang="0">
                  <a:pos x="22" y="0"/>
                </a:cxn>
                <a:cxn ang="0">
                  <a:pos x="14" y="2"/>
                </a:cxn>
                <a:cxn ang="0">
                  <a:pos x="3" y="6"/>
                </a:cxn>
                <a:cxn ang="0">
                  <a:pos x="0" y="6"/>
                </a:cxn>
                <a:cxn ang="0">
                  <a:pos x="0" y="11"/>
                </a:cxn>
                <a:cxn ang="0">
                  <a:pos x="11" y="29"/>
                </a:cxn>
                <a:cxn ang="0">
                  <a:pos x="27" y="60"/>
                </a:cxn>
                <a:cxn ang="0">
                  <a:pos x="43" y="85"/>
                </a:cxn>
                <a:cxn ang="0">
                  <a:pos x="76" y="116"/>
                </a:cxn>
                <a:cxn ang="0">
                  <a:pos x="84" y="123"/>
                </a:cxn>
                <a:cxn ang="0">
                  <a:pos x="95" y="121"/>
                </a:cxn>
                <a:cxn ang="0">
                  <a:pos x="92" y="114"/>
                </a:cxn>
              </a:cxnLst>
              <a:rect l="0" t="0" r="r" b="b"/>
              <a:pathLst>
                <a:path w="95" h="123">
                  <a:moveTo>
                    <a:pt x="92" y="114"/>
                  </a:moveTo>
                  <a:lnTo>
                    <a:pt x="78" y="105"/>
                  </a:lnTo>
                  <a:lnTo>
                    <a:pt x="62" y="85"/>
                  </a:lnTo>
                  <a:lnTo>
                    <a:pt x="46" y="62"/>
                  </a:lnTo>
                  <a:lnTo>
                    <a:pt x="30" y="33"/>
                  </a:lnTo>
                  <a:lnTo>
                    <a:pt x="24" y="6"/>
                  </a:lnTo>
                  <a:lnTo>
                    <a:pt x="24" y="0"/>
                  </a:lnTo>
                  <a:lnTo>
                    <a:pt x="22" y="0"/>
                  </a:lnTo>
                  <a:lnTo>
                    <a:pt x="14" y="2"/>
                  </a:lnTo>
                  <a:lnTo>
                    <a:pt x="3" y="6"/>
                  </a:lnTo>
                  <a:lnTo>
                    <a:pt x="0" y="6"/>
                  </a:lnTo>
                  <a:lnTo>
                    <a:pt x="0" y="11"/>
                  </a:lnTo>
                  <a:lnTo>
                    <a:pt x="11" y="29"/>
                  </a:lnTo>
                  <a:lnTo>
                    <a:pt x="27" y="60"/>
                  </a:lnTo>
                  <a:lnTo>
                    <a:pt x="43" y="85"/>
                  </a:lnTo>
                  <a:lnTo>
                    <a:pt x="76" y="116"/>
                  </a:lnTo>
                  <a:lnTo>
                    <a:pt x="84" y="123"/>
                  </a:lnTo>
                  <a:lnTo>
                    <a:pt x="95" y="121"/>
                  </a:lnTo>
                  <a:lnTo>
                    <a:pt x="92" y="114"/>
                  </a:lnTo>
                </a:path>
              </a:pathLst>
            </a:custGeom>
            <a:solidFill>
              <a:srgbClr val="AC3D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7" name="Freeform 13"/>
            <p:cNvSpPr>
              <a:spLocks/>
            </p:cNvSpPr>
            <p:nvPr/>
          </p:nvSpPr>
          <p:spPr bwMode="auto">
            <a:xfrm>
              <a:off x="3552" y="2784"/>
              <a:ext cx="619" cy="527"/>
            </a:xfrm>
            <a:custGeom>
              <a:avLst/>
              <a:gdLst/>
              <a:ahLst/>
              <a:cxnLst>
                <a:cxn ang="0">
                  <a:pos x="78" y="128"/>
                </a:cxn>
                <a:cxn ang="0">
                  <a:pos x="13" y="193"/>
                </a:cxn>
                <a:cxn ang="0">
                  <a:pos x="0" y="229"/>
                </a:cxn>
                <a:cxn ang="0">
                  <a:pos x="16" y="224"/>
                </a:cxn>
                <a:cxn ang="0">
                  <a:pos x="3" y="256"/>
                </a:cxn>
                <a:cxn ang="0">
                  <a:pos x="32" y="372"/>
                </a:cxn>
                <a:cxn ang="0">
                  <a:pos x="70" y="433"/>
                </a:cxn>
                <a:cxn ang="0">
                  <a:pos x="92" y="397"/>
                </a:cxn>
                <a:cxn ang="0">
                  <a:pos x="124" y="388"/>
                </a:cxn>
                <a:cxn ang="0">
                  <a:pos x="151" y="453"/>
                </a:cxn>
                <a:cxn ang="0">
                  <a:pos x="173" y="448"/>
                </a:cxn>
                <a:cxn ang="0">
                  <a:pos x="238" y="527"/>
                </a:cxn>
                <a:cxn ang="0">
                  <a:pos x="249" y="435"/>
                </a:cxn>
                <a:cxn ang="0">
                  <a:pos x="262" y="433"/>
                </a:cxn>
                <a:cxn ang="0">
                  <a:pos x="276" y="381"/>
                </a:cxn>
                <a:cxn ang="0">
                  <a:pos x="324" y="401"/>
                </a:cxn>
                <a:cxn ang="0">
                  <a:pos x="373" y="473"/>
                </a:cxn>
                <a:cxn ang="0">
                  <a:pos x="378" y="457"/>
                </a:cxn>
                <a:cxn ang="0">
                  <a:pos x="408" y="455"/>
                </a:cxn>
                <a:cxn ang="0">
                  <a:pos x="421" y="435"/>
                </a:cxn>
                <a:cxn ang="0">
                  <a:pos x="462" y="430"/>
                </a:cxn>
                <a:cxn ang="0">
                  <a:pos x="505" y="455"/>
                </a:cxn>
                <a:cxn ang="0">
                  <a:pos x="538" y="450"/>
                </a:cxn>
                <a:cxn ang="0">
                  <a:pos x="548" y="441"/>
                </a:cxn>
                <a:cxn ang="0">
                  <a:pos x="519" y="386"/>
                </a:cxn>
                <a:cxn ang="0">
                  <a:pos x="516" y="372"/>
                </a:cxn>
                <a:cxn ang="0">
                  <a:pos x="489" y="325"/>
                </a:cxn>
                <a:cxn ang="0">
                  <a:pos x="508" y="303"/>
                </a:cxn>
                <a:cxn ang="0">
                  <a:pos x="548" y="294"/>
                </a:cxn>
                <a:cxn ang="0">
                  <a:pos x="548" y="282"/>
                </a:cxn>
                <a:cxn ang="0">
                  <a:pos x="513" y="278"/>
                </a:cxn>
                <a:cxn ang="0">
                  <a:pos x="424" y="224"/>
                </a:cxn>
                <a:cxn ang="0">
                  <a:pos x="432" y="211"/>
                </a:cxn>
                <a:cxn ang="0">
                  <a:pos x="457" y="204"/>
                </a:cxn>
                <a:cxn ang="0">
                  <a:pos x="513" y="193"/>
                </a:cxn>
                <a:cxn ang="0">
                  <a:pos x="538" y="202"/>
                </a:cxn>
                <a:cxn ang="0">
                  <a:pos x="532" y="179"/>
                </a:cxn>
                <a:cxn ang="0">
                  <a:pos x="573" y="166"/>
                </a:cxn>
                <a:cxn ang="0">
                  <a:pos x="619" y="128"/>
                </a:cxn>
                <a:cxn ang="0">
                  <a:pos x="562" y="141"/>
                </a:cxn>
                <a:cxn ang="0">
                  <a:pos x="538" y="112"/>
                </a:cxn>
                <a:cxn ang="0">
                  <a:pos x="519" y="110"/>
                </a:cxn>
                <a:cxn ang="0">
                  <a:pos x="492" y="92"/>
                </a:cxn>
                <a:cxn ang="0">
                  <a:pos x="519" y="52"/>
                </a:cxn>
                <a:cxn ang="0">
                  <a:pos x="497" y="54"/>
                </a:cxn>
                <a:cxn ang="0">
                  <a:pos x="424" y="72"/>
                </a:cxn>
                <a:cxn ang="0">
                  <a:pos x="348" y="59"/>
                </a:cxn>
                <a:cxn ang="0">
                  <a:pos x="348" y="43"/>
                </a:cxn>
                <a:cxn ang="0">
                  <a:pos x="386" y="27"/>
                </a:cxn>
                <a:cxn ang="0">
                  <a:pos x="397" y="5"/>
                </a:cxn>
                <a:cxn ang="0">
                  <a:pos x="346" y="9"/>
                </a:cxn>
                <a:cxn ang="0">
                  <a:pos x="284" y="5"/>
                </a:cxn>
                <a:cxn ang="0">
                  <a:pos x="251" y="20"/>
                </a:cxn>
                <a:cxn ang="0">
                  <a:pos x="257" y="7"/>
                </a:cxn>
                <a:cxn ang="0">
                  <a:pos x="240" y="3"/>
                </a:cxn>
                <a:cxn ang="0">
                  <a:pos x="154" y="34"/>
                </a:cxn>
                <a:cxn ang="0">
                  <a:pos x="119" y="83"/>
                </a:cxn>
              </a:cxnLst>
              <a:rect l="0" t="0" r="r" b="b"/>
              <a:pathLst>
                <a:path w="619" h="527">
                  <a:moveTo>
                    <a:pt x="113" y="108"/>
                  </a:moveTo>
                  <a:lnTo>
                    <a:pt x="103" y="112"/>
                  </a:lnTo>
                  <a:lnTo>
                    <a:pt x="78" y="128"/>
                  </a:lnTo>
                  <a:lnTo>
                    <a:pt x="59" y="141"/>
                  </a:lnTo>
                  <a:lnTo>
                    <a:pt x="32" y="166"/>
                  </a:lnTo>
                  <a:lnTo>
                    <a:pt x="13" y="193"/>
                  </a:lnTo>
                  <a:lnTo>
                    <a:pt x="0" y="215"/>
                  </a:lnTo>
                  <a:lnTo>
                    <a:pt x="0" y="224"/>
                  </a:lnTo>
                  <a:lnTo>
                    <a:pt x="0" y="229"/>
                  </a:lnTo>
                  <a:lnTo>
                    <a:pt x="8" y="224"/>
                  </a:lnTo>
                  <a:lnTo>
                    <a:pt x="13" y="224"/>
                  </a:lnTo>
                  <a:lnTo>
                    <a:pt x="16" y="224"/>
                  </a:lnTo>
                  <a:lnTo>
                    <a:pt x="19" y="229"/>
                  </a:lnTo>
                  <a:lnTo>
                    <a:pt x="16" y="233"/>
                  </a:lnTo>
                  <a:lnTo>
                    <a:pt x="3" y="256"/>
                  </a:lnTo>
                  <a:lnTo>
                    <a:pt x="0" y="291"/>
                  </a:lnTo>
                  <a:lnTo>
                    <a:pt x="13" y="336"/>
                  </a:lnTo>
                  <a:lnTo>
                    <a:pt x="32" y="372"/>
                  </a:lnTo>
                  <a:lnTo>
                    <a:pt x="49" y="390"/>
                  </a:lnTo>
                  <a:lnTo>
                    <a:pt x="62" y="408"/>
                  </a:lnTo>
                  <a:lnTo>
                    <a:pt x="70" y="433"/>
                  </a:lnTo>
                  <a:lnTo>
                    <a:pt x="78" y="430"/>
                  </a:lnTo>
                  <a:lnTo>
                    <a:pt x="86" y="410"/>
                  </a:lnTo>
                  <a:lnTo>
                    <a:pt x="92" y="397"/>
                  </a:lnTo>
                  <a:lnTo>
                    <a:pt x="100" y="386"/>
                  </a:lnTo>
                  <a:lnTo>
                    <a:pt x="111" y="381"/>
                  </a:lnTo>
                  <a:lnTo>
                    <a:pt x="124" y="388"/>
                  </a:lnTo>
                  <a:lnTo>
                    <a:pt x="132" y="401"/>
                  </a:lnTo>
                  <a:lnTo>
                    <a:pt x="138" y="433"/>
                  </a:lnTo>
                  <a:lnTo>
                    <a:pt x="151" y="453"/>
                  </a:lnTo>
                  <a:lnTo>
                    <a:pt x="159" y="464"/>
                  </a:lnTo>
                  <a:lnTo>
                    <a:pt x="165" y="459"/>
                  </a:lnTo>
                  <a:lnTo>
                    <a:pt x="173" y="448"/>
                  </a:lnTo>
                  <a:lnTo>
                    <a:pt x="184" y="468"/>
                  </a:lnTo>
                  <a:lnTo>
                    <a:pt x="197" y="489"/>
                  </a:lnTo>
                  <a:lnTo>
                    <a:pt x="238" y="527"/>
                  </a:lnTo>
                  <a:lnTo>
                    <a:pt x="232" y="500"/>
                  </a:lnTo>
                  <a:lnTo>
                    <a:pt x="235" y="473"/>
                  </a:lnTo>
                  <a:lnTo>
                    <a:pt x="249" y="435"/>
                  </a:lnTo>
                  <a:lnTo>
                    <a:pt x="249" y="433"/>
                  </a:lnTo>
                  <a:lnTo>
                    <a:pt x="257" y="435"/>
                  </a:lnTo>
                  <a:lnTo>
                    <a:pt x="262" y="433"/>
                  </a:lnTo>
                  <a:lnTo>
                    <a:pt x="262" y="412"/>
                  </a:lnTo>
                  <a:lnTo>
                    <a:pt x="265" y="397"/>
                  </a:lnTo>
                  <a:lnTo>
                    <a:pt x="276" y="381"/>
                  </a:lnTo>
                  <a:lnTo>
                    <a:pt x="289" y="377"/>
                  </a:lnTo>
                  <a:lnTo>
                    <a:pt x="297" y="377"/>
                  </a:lnTo>
                  <a:lnTo>
                    <a:pt x="324" y="401"/>
                  </a:lnTo>
                  <a:lnTo>
                    <a:pt x="343" y="426"/>
                  </a:lnTo>
                  <a:lnTo>
                    <a:pt x="365" y="459"/>
                  </a:lnTo>
                  <a:lnTo>
                    <a:pt x="373" y="473"/>
                  </a:lnTo>
                  <a:lnTo>
                    <a:pt x="375" y="473"/>
                  </a:lnTo>
                  <a:lnTo>
                    <a:pt x="378" y="468"/>
                  </a:lnTo>
                  <a:lnTo>
                    <a:pt x="378" y="457"/>
                  </a:lnTo>
                  <a:lnTo>
                    <a:pt x="384" y="453"/>
                  </a:lnTo>
                  <a:lnTo>
                    <a:pt x="394" y="450"/>
                  </a:lnTo>
                  <a:lnTo>
                    <a:pt x="408" y="455"/>
                  </a:lnTo>
                  <a:lnTo>
                    <a:pt x="413" y="453"/>
                  </a:lnTo>
                  <a:lnTo>
                    <a:pt x="416" y="450"/>
                  </a:lnTo>
                  <a:lnTo>
                    <a:pt x="421" y="435"/>
                  </a:lnTo>
                  <a:lnTo>
                    <a:pt x="432" y="430"/>
                  </a:lnTo>
                  <a:lnTo>
                    <a:pt x="448" y="428"/>
                  </a:lnTo>
                  <a:lnTo>
                    <a:pt x="462" y="430"/>
                  </a:lnTo>
                  <a:lnTo>
                    <a:pt x="494" y="450"/>
                  </a:lnTo>
                  <a:lnTo>
                    <a:pt x="500" y="455"/>
                  </a:lnTo>
                  <a:lnTo>
                    <a:pt x="505" y="455"/>
                  </a:lnTo>
                  <a:lnTo>
                    <a:pt x="513" y="444"/>
                  </a:lnTo>
                  <a:lnTo>
                    <a:pt x="519" y="444"/>
                  </a:lnTo>
                  <a:lnTo>
                    <a:pt x="538" y="450"/>
                  </a:lnTo>
                  <a:lnTo>
                    <a:pt x="551" y="455"/>
                  </a:lnTo>
                  <a:lnTo>
                    <a:pt x="567" y="464"/>
                  </a:lnTo>
                  <a:lnTo>
                    <a:pt x="548" y="441"/>
                  </a:lnTo>
                  <a:lnTo>
                    <a:pt x="527" y="415"/>
                  </a:lnTo>
                  <a:lnTo>
                    <a:pt x="513" y="392"/>
                  </a:lnTo>
                  <a:lnTo>
                    <a:pt x="519" y="386"/>
                  </a:lnTo>
                  <a:lnTo>
                    <a:pt x="527" y="386"/>
                  </a:lnTo>
                  <a:lnTo>
                    <a:pt x="527" y="381"/>
                  </a:lnTo>
                  <a:lnTo>
                    <a:pt x="516" y="372"/>
                  </a:lnTo>
                  <a:lnTo>
                    <a:pt x="502" y="361"/>
                  </a:lnTo>
                  <a:lnTo>
                    <a:pt x="494" y="345"/>
                  </a:lnTo>
                  <a:lnTo>
                    <a:pt x="489" y="325"/>
                  </a:lnTo>
                  <a:lnTo>
                    <a:pt x="489" y="312"/>
                  </a:lnTo>
                  <a:lnTo>
                    <a:pt x="500" y="305"/>
                  </a:lnTo>
                  <a:lnTo>
                    <a:pt x="508" y="303"/>
                  </a:lnTo>
                  <a:lnTo>
                    <a:pt x="527" y="303"/>
                  </a:lnTo>
                  <a:lnTo>
                    <a:pt x="538" y="298"/>
                  </a:lnTo>
                  <a:lnTo>
                    <a:pt x="548" y="294"/>
                  </a:lnTo>
                  <a:lnTo>
                    <a:pt x="554" y="287"/>
                  </a:lnTo>
                  <a:lnTo>
                    <a:pt x="554" y="282"/>
                  </a:lnTo>
                  <a:lnTo>
                    <a:pt x="548" y="282"/>
                  </a:lnTo>
                  <a:lnTo>
                    <a:pt x="543" y="282"/>
                  </a:lnTo>
                  <a:lnTo>
                    <a:pt x="532" y="282"/>
                  </a:lnTo>
                  <a:lnTo>
                    <a:pt x="513" y="278"/>
                  </a:lnTo>
                  <a:lnTo>
                    <a:pt x="478" y="258"/>
                  </a:lnTo>
                  <a:lnTo>
                    <a:pt x="435" y="231"/>
                  </a:lnTo>
                  <a:lnTo>
                    <a:pt x="424" y="224"/>
                  </a:lnTo>
                  <a:lnTo>
                    <a:pt x="421" y="220"/>
                  </a:lnTo>
                  <a:lnTo>
                    <a:pt x="424" y="215"/>
                  </a:lnTo>
                  <a:lnTo>
                    <a:pt x="432" y="211"/>
                  </a:lnTo>
                  <a:lnTo>
                    <a:pt x="438" y="213"/>
                  </a:lnTo>
                  <a:lnTo>
                    <a:pt x="451" y="209"/>
                  </a:lnTo>
                  <a:lnTo>
                    <a:pt x="457" y="204"/>
                  </a:lnTo>
                  <a:lnTo>
                    <a:pt x="478" y="195"/>
                  </a:lnTo>
                  <a:lnTo>
                    <a:pt x="500" y="195"/>
                  </a:lnTo>
                  <a:lnTo>
                    <a:pt x="513" y="193"/>
                  </a:lnTo>
                  <a:lnTo>
                    <a:pt x="519" y="193"/>
                  </a:lnTo>
                  <a:lnTo>
                    <a:pt x="532" y="200"/>
                  </a:lnTo>
                  <a:lnTo>
                    <a:pt x="538" y="202"/>
                  </a:lnTo>
                  <a:lnTo>
                    <a:pt x="540" y="197"/>
                  </a:lnTo>
                  <a:lnTo>
                    <a:pt x="532" y="182"/>
                  </a:lnTo>
                  <a:lnTo>
                    <a:pt x="532" y="179"/>
                  </a:lnTo>
                  <a:lnTo>
                    <a:pt x="538" y="175"/>
                  </a:lnTo>
                  <a:lnTo>
                    <a:pt x="548" y="173"/>
                  </a:lnTo>
                  <a:lnTo>
                    <a:pt x="573" y="166"/>
                  </a:lnTo>
                  <a:lnTo>
                    <a:pt x="605" y="148"/>
                  </a:lnTo>
                  <a:lnTo>
                    <a:pt x="616" y="137"/>
                  </a:lnTo>
                  <a:lnTo>
                    <a:pt x="619" y="128"/>
                  </a:lnTo>
                  <a:lnTo>
                    <a:pt x="605" y="137"/>
                  </a:lnTo>
                  <a:lnTo>
                    <a:pt x="592" y="139"/>
                  </a:lnTo>
                  <a:lnTo>
                    <a:pt x="562" y="141"/>
                  </a:lnTo>
                  <a:lnTo>
                    <a:pt x="546" y="132"/>
                  </a:lnTo>
                  <a:lnTo>
                    <a:pt x="540" y="128"/>
                  </a:lnTo>
                  <a:lnTo>
                    <a:pt x="538" y="112"/>
                  </a:lnTo>
                  <a:lnTo>
                    <a:pt x="532" y="108"/>
                  </a:lnTo>
                  <a:lnTo>
                    <a:pt x="524" y="110"/>
                  </a:lnTo>
                  <a:lnTo>
                    <a:pt x="519" y="110"/>
                  </a:lnTo>
                  <a:lnTo>
                    <a:pt x="519" y="108"/>
                  </a:lnTo>
                  <a:lnTo>
                    <a:pt x="497" y="97"/>
                  </a:lnTo>
                  <a:lnTo>
                    <a:pt x="492" y="92"/>
                  </a:lnTo>
                  <a:lnTo>
                    <a:pt x="497" y="88"/>
                  </a:lnTo>
                  <a:lnTo>
                    <a:pt x="513" y="65"/>
                  </a:lnTo>
                  <a:lnTo>
                    <a:pt x="519" y="52"/>
                  </a:lnTo>
                  <a:lnTo>
                    <a:pt x="516" y="43"/>
                  </a:lnTo>
                  <a:lnTo>
                    <a:pt x="508" y="47"/>
                  </a:lnTo>
                  <a:lnTo>
                    <a:pt x="497" y="54"/>
                  </a:lnTo>
                  <a:lnTo>
                    <a:pt x="478" y="65"/>
                  </a:lnTo>
                  <a:lnTo>
                    <a:pt x="465" y="67"/>
                  </a:lnTo>
                  <a:lnTo>
                    <a:pt x="424" y="72"/>
                  </a:lnTo>
                  <a:lnTo>
                    <a:pt x="392" y="67"/>
                  </a:lnTo>
                  <a:lnTo>
                    <a:pt x="365" y="63"/>
                  </a:lnTo>
                  <a:lnTo>
                    <a:pt x="348" y="59"/>
                  </a:lnTo>
                  <a:lnTo>
                    <a:pt x="343" y="54"/>
                  </a:lnTo>
                  <a:lnTo>
                    <a:pt x="343" y="50"/>
                  </a:lnTo>
                  <a:lnTo>
                    <a:pt x="348" y="43"/>
                  </a:lnTo>
                  <a:lnTo>
                    <a:pt x="359" y="43"/>
                  </a:lnTo>
                  <a:lnTo>
                    <a:pt x="373" y="36"/>
                  </a:lnTo>
                  <a:lnTo>
                    <a:pt x="386" y="27"/>
                  </a:lnTo>
                  <a:lnTo>
                    <a:pt x="403" y="9"/>
                  </a:lnTo>
                  <a:lnTo>
                    <a:pt x="403" y="5"/>
                  </a:lnTo>
                  <a:lnTo>
                    <a:pt x="397" y="5"/>
                  </a:lnTo>
                  <a:lnTo>
                    <a:pt x="389" y="11"/>
                  </a:lnTo>
                  <a:lnTo>
                    <a:pt x="378" y="14"/>
                  </a:lnTo>
                  <a:lnTo>
                    <a:pt x="346" y="9"/>
                  </a:lnTo>
                  <a:lnTo>
                    <a:pt x="319" y="5"/>
                  </a:lnTo>
                  <a:lnTo>
                    <a:pt x="300" y="3"/>
                  </a:lnTo>
                  <a:lnTo>
                    <a:pt x="284" y="5"/>
                  </a:lnTo>
                  <a:lnTo>
                    <a:pt x="273" y="9"/>
                  </a:lnTo>
                  <a:lnTo>
                    <a:pt x="265" y="14"/>
                  </a:lnTo>
                  <a:lnTo>
                    <a:pt x="251" y="20"/>
                  </a:lnTo>
                  <a:lnTo>
                    <a:pt x="249" y="18"/>
                  </a:lnTo>
                  <a:lnTo>
                    <a:pt x="251" y="14"/>
                  </a:lnTo>
                  <a:lnTo>
                    <a:pt x="257" y="7"/>
                  </a:lnTo>
                  <a:lnTo>
                    <a:pt x="257" y="5"/>
                  </a:lnTo>
                  <a:lnTo>
                    <a:pt x="254" y="0"/>
                  </a:lnTo>
                  <a:lnTo>
                    <a:pt x="240" y="3"/>
                  </a:lnTo>
                  <a:lnTo>
                    <a:pt x="205" y="11"/>
                  </a:lnTo>
                  <a:lnTo>
                    <a:pt x="176" y="25"/>
                  </a:lnTo>
                  <a:lnTo>
                    <a:pt x="154" y="34"/>
                  </a:lnTo>
                  <a:lnTo>
                    <a:pt x="138" y="47"/>
                  </a:lnTo>
                  <a:lnTo>
                    <a:pt x="124" y="65"/>
                  </a:lnTo>
                  <a:lnTo>
                    <a:pt x="119" y="83"/>
                  </a:lnTo>
                  <a:lnTo>
                    <a:pt x="119" y="97"/>
                  </a:lnTo>
                  <a:lnTo>
                    <a:pt x="113" y="108"/>
                  </a:lnTo>
                </a:path>
              </a:pathLst>
            </a:custGeom>
            <a:gradFill rotWithShape="1">
              <a:gsLst>
                <a:gs pos="0">
                  <a:srgbClr val="FF9900"/>
                </a:gs>
                <a:gs pos="100000">
                  <a:srgbClr val="AC3D00"/>
                </a:gs>
              </a:gsLst>
              <a:lin ang="5400000" scaled="1"/>
            </a:gra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8" name="Freeform 14"/>
            <p:cNvSpPr>
              <a:spLocks/>
            </p:cNvSpPr>
            <p:nvPr/>
          </p:nvSpPr>
          <p:spPr bwMode="auto">
            <a:xfrm>
              <a:off x="3648" y="2880"/>
              <a:ext cx="413" cy="33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35" y="31"/>
                </a:cxn>
                <a:cxn ang="0">
                  <a:pos x="103" y="87"/>
                </a:cxn>
                <a:cxn ang="0">
                  <a:pos x="167" y="141"/>
                </a:cxn>
                <a:cxn ang="0">
                  <a:pos x="219" y="179"/>
                </a:cxn>
                <a:cxn ang="0">
                  <a:pos x="248" y="208"/>
                </a:cxn>
                <a:cxn ang="0">
                  <a:pos x="259" y="215"/>
                </a:cxn>
                <a:cxn ang="0">
                  <a:pos x="286" y="237"/>
                </a:cxn>
                <a:cxn ang="0">
                  <a:pos x="313" y="264"/>
                </a:cxn>
                <a:cxn ang="0">
                  <a:pos x="340" y="284"/>
                </a:cxn>
                <a:cxn ang="0">
                  <a:pos x="373" y="309"/>
                </a:cxn>
                <a:cxn ang="0">
                  <a:pos x="413" y="333"/>
                </a:cxn>
              </a:cxnLst>
              <a:rect l="0" t="0" r="r" b="b"/>
              <a:pathLst>
                <a:path w="413" h="333">
                  <a:moveTo>
                    <a:pt x="0" y="0"/>
                  </a:moveTo>
                  <a:lnTo>
                    <a:pt x="35" y="31"/>
                  </a:lnTo>
                  <a:lnTo>
                    <a:pt x="103" y="87"/>
                  </a:lnTo>
                  <a:lnTo>
                    <a:pt x="167" y="141"/>
                  </a:lnTo>
                  <a:lnTo>
                    <a:pt x="219" y="179"/>
                  </a:lnTo>
                  <a:lnTo>
                    <a:pt x="248" y="208"/>
                  </a:lnTo>
                  <a:lnTo>
                    <a:pt x="259" y="215"/>
                  </a:lnTo>
                  <a:lnTo>
                    <a:pt x="286" y="237"/>
                  </a:lnTo>
                  <a:lnTo>
                    <a:pt x="313" y="264"/>
                  </a:lnTo>
                  <a:lnTo>
                    <a:pt x="340" y="284"/>
                  </a:lnTo>
                  <a:lnTo>
                    <a:pt x="373" y="309"/>
                  </a:lnTo>
                  <a:lnTo>
                    <a:pt x="413" y="33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39" name="Freeform 15"/>
            <p:cNvSpPr>
              <a:spLocks/>
            </p:cNvSpPr>
            <p:nvPr/>
          </p:nvSpPr>
          <p:spPr bwMode="auto">
            <a:xfrm>
              <a:off x="3936" y="3120"/>
              <a:ext cx="72" cy="11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6" y="0"/>
                </a:cxn>
                <a:cxn ang="0">
                  <a:pos x="24" y="0"/>
                </a:cxn>
                <a:cxn ang="0">
                  <a:pos x="43" y="7"/>
                </a:cxn>
                <a:cxn ang="0">
                  <a:pos x="59" y="11"/>
                </a:cxn>
                <a:cxn ang="0">
                  <a:pos x="72" y="11"/>
                </a:cxn>
              </a:cxnLst>
              <a:rect l="0" t="0" r="r" b="b"/>
              <a:pathLst>
                <a:path w="72" h="11">
                  <a:moveTo>
                    <a:pt x="0" y="0"/>
                  </a:moveTo>
                  <a:lnTo>
                    <a:pt x="16" y="0"/>
                  </a:lnTo>
                  <a:lnTo>
                    <a:pt x="24" y="0"/>
                  </a:lnTo>
                  <a:lnTo>
                    <a:pt x="43" y="7"/>
                  </a:lnTo>
                  <a:lnTo>
                    <a:pt x="59" y="11"/>
                  </a:lnTo>
                  <a:lnTo>
                    <a:pt x="72" y="1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0" name="Freeform 16"/>
            <p:cNvSpPr>
              <a:spLocks/>
            </p:cNvSpPr>
            <p:nvPr/>
          </p:nvSpPr>
          <p:spPr bwMode="auto">
            <a:xfrm>
              <a:off x="3929" y="3120"/>
              <a:ext cx="30" cy="117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6" y="16"/>
                </a:cxn>
                <a:cxn ang="0">
                  <a:pos x="14" y="54"/>
                </a:cxn>
                <a:cxn ang="0">
                  <a:pos x="19" y="87"/>
                </a:cxn>
                <a:cxn ang="0">
                  <a:pos x="30" y="117"/>
                </a:cxn>
              </a:cxnLst>
              <a:rect l="0" t="0" r="r" b="b"/>
              <a:pathLst>
                <a:path w="30" h="117">
                  <a:moveTo>
                    <a:pt x="0" y="0"/>
                  </a:moveTo>
                  <a:lnTo>
                    <a:pt x="6" y="16"/>
                  </a:lnTo>
                  <a:lnTo>
                    <a:pt x="14" y="54"/>
                  </a:lnTo>
                  <a:lnTo>
                    <a:pt x="19" y="87"/>
                  </a:lnTo>
                  <a:lnTo>
                    <a:pt x="30" y="11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1" name="Freeform 17"/>
            <p:cNvSpPr>
              <a:spLocks/>
            </p:cNvSpPr>
            <p:nvPr/>
          </p:nvSpPr>
          <p:spPr bwMode="auto">
            <a:xfrm>
              <a:off x="3840" y="3038"/>
              <a:ext cx="38" cy="92"/>
            </a:xfrm>
            <a:custGeom>
              <a:avLst/>
              <a:gdLst/>
              <a:ahLst/>
              <a:cxnLst>
                <a:cxn ang="0">
                  <a:pos x="38" y="92"/>
                </a:cxn>
                <a:cxn ang="0">
                  <a:pos x="21" y="63"/>
                </a:cxn>
                <a:cxn ang="0">
                  <a:pos x="11" y="42"/>
                </a:cxn>
                <a:cxn ang="0">
                  <a:pos x="0" y="20"/>
                </a:cxn>
                <a:cxn ang="0">
                  <a:pos x="0" y="4"/>
                </a:cxn>
                <a:cxn ang="0">
                  <a:pos x="0" y="0"/>
                </a:cxn>
              </a:cxnLst>
              <a:rect l="0" t="0" r="r" b="b"/>
              <a:pathLst>
                <a:path w="38" h="92">
                  <a:moveTo>
                    <a:pt x="38" y="92"/>
                  </a:moveTo>
                  <a:lnTo>
                    <a:pt x="21" y="63"/>
                  </a:lnTo>
                  <a:lnTo>
                    <a:pt x="11" y="42"/>
                  </a:lnTo>
                  <a:lnTo>
                    <a:pt x="0" y="20"/>
                  </a:lnTo>
                  <a:lnTo>
                    <a:pt x="0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2" name="Freeform 18"/>
            <p:cNvSpPr>
              <a:spLocks/>
            </p:cNvSpPr>
            <p:nvPr/>
          </p:nvSpPr>
          <p:spPr bwMode="auto">
            <a:xfrm>
              <a:off x="3744" y="2976"/>
              <a:ext cx="71" cy="143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17" y="22"/>
                </a:cxn>
                <a:cxn ang="0">
                  <a:pos x="28" y="60"/>
                </a:cxn>
                <a:cxn ang="0">
                  <a:pos x="44" y="94"/>
                </a:cxn>
                <a:cxn ang="0">
                  <a:pos x="60" y="123"/>
                </a:cxn>
                <a:cxn ang="0">
                  <a:pos x="71" y="143"/>
                </a:cxn>
              </a:cxnLst>
              <a:rect l="0" t="0" r="r" b="b"/>
              <a:pathLst>
                <a:path w="71" h="143">
                  <a:moveTo>
                    <a:pt x="0" y="0"/>
                  </a:moveTo>
                  <a:lnTo>
                    <a:pt x="17" y="22"/>
                  </a:lnTo>
                  <a:lnTo>
                    <a:pt x="28" y="60"/>
                  </a:lnTo>
                  <a:lnTo>
                    <a:pt x="44" y="94"/>
                  </a:lnTo>
                  <a:lnTo>
                    <a:pt x="60" y="123"/>
                  </a:lnTo>
                  <a:lnTo>
                    <a:pt x="71" y="14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3" name="Freeform 19"/>
            <p:cNvSpPr>
              <a:spLocks/>
            </p:cNvSpPr>
            <p:nvPr/>
          </p:nvSpPr>
          <p:spPr bwMode="auto">
            <a:xfrm>
              <a:off x="3840" y="3024"/>
              <a:ext cx="205" cy="3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0" y="14"/>
                </a:cxn>
                <a:cxn ang="0">
                  <a:pos x="100" y="29"/>
                </a:cxn>
                <a:cxn ang="0">
                  <a:pos x="140" y="34"/>
                </a:cxn>
                <a:cxn ang="0">
                  <a:pos x="186" y="36"/>
                </a:cxn>
                <a:cxn ang="0">
                  <a:pos x="205" y="36"/>
                </a:cxn>
              </a:cxnLst>
              <a:rect l="0" t="0" r="r" b="b"/>
              <a:pathLst>
                <a:path w="205" h="36">
                  <a:moveTo>
                    <a:pt x="0" y="0"/>
                  </a:moveTo>
                  <a:lnTo>
                    <a:pt x="40" y="14"/>
                  </a:lnTo>
                  <a:lnTo>
                    <a:pt x="100" y="29"/>
                  </a:lnTo>
                  <a:lnTo>
                    <a:pt x="140" y="34"/>
                  </a:lnTo>
                  <a:lnTo>
                    <a:pt x="186" y="36"/>
                  </a:lnTo>
                  <a:lnTo>
                    <a:pt x="205" y="36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4" name="Freeform 20"/>
            <p:cNvSpPr>
              <a:spLocks/>
            </p:cNvSpPr>
            <p:nvPr/>
          </p:nvSpPr>
          <p:spPr bwMode="auto">
            <a:xfrm>
              <a:off x="3744" y="2976"/>
              <a:ext cx="198" cy="53"/>
            </a:xfrm>
            <a:custGeom>
              <a:avLst/>
              <a:gdLst/>
              <a:ahLst/>
              <a:cxnLst>
                <a:cxn ang="0">
                  <a:pos x="198" y="53"/>
                </a:cxn>
                <a:cxn ang="0">
                  <a:pos x="141" y="44"/>
                </a:cxn>
                <a:cxn ang="0">
                  <a:pos x="92" y="31"/>
                </a:cxn>
                <a:cxn ang="0">
                  <a:pos x="35" y="11"/>
                </a:cxn>
                <a:cxn ang="0">
                  <a:pos x="0" y="0"/>
                </a:cxn>
              </a:cxnLst>
              <a:rect l="0" t="0" r="r" b="b"/>
              <a:pathLst>
                <a:path w="198" h="53">
                  <a:moveTo>
                    <a:pt x="198" y="53"/>
                  </a:moveTo>
                  <a:lnTo>
                    <a:pt x="141" y="44"/>
                  </a:lnTo>
                  <a:lnTo>
                    <a:pt x="92" y="31"/>
                  </a:lnTo>
                  <a:lnTo>
                    <a:pt x="35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5" name="Freeform 21"/>
            <p:cNvSpPr>
              <a:spLocks/>
            </p:cNvSpPr>
            <p:nvPr/>
          </p:nvSpPr>
          <p:spPr bwMode="auto">
            <a:xfrm>
              <a:off x="3840" y="2976"/>
              <a:ext cx="27" cy="9"/>
            </a:xfrm>
            <a:custGeom>
              <a:avLst/>
              <a:gdLst/>
              <a:ahLst/>
              <a:cxnLst>
                <a:cxn ang="0">
                  <a:pos x="0" y="9"/>
                </a:cxn>
                <a:cxn ang="0">
                  <a:pos x="14" y="7"/>
                </a:cxn>
                <a:cxn ang="0">
                  <a:pos x="27" y="0"/>
                </a:cxn>
              </a:cxnLst>
              <a:rect l="0" t="0" r="r" b="b"/>
              <a:pathLst>
                <a:path w="27" h="9">
                  <a:moveTo>
                    <a:pt x="0" y="9"/>
                  </a:moveTo>
                  <a:lnTo>
                    <a:pt x="14" y="7"/>
                  </a:lnTo>
                  <a:lnTo>
                    <a:pt x="27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6" name="Freeform 22"/>
            <p:cNvSpPr>
              <a:spLocks/>
            </p:cNvSpPr>
            <p:nvPr/>
          </p:nvSpPr>
          <p:spPr bwMode="auto">
            <a:xfrm>
              <a:off x="3675" y="2880"/>
              <a:ext cx="47" cy="378"/>
            </a:xfrm>
            <a:custGeom>
              <a:avLst/>
              <a:gdLst/>
              <a:ahLst/>
              <a:cxnLst>
                <a:cxn ang="0">
                  <a:pos x="87" y="378"/>
                </a:cxn>
                <a:cxn ang="0">
                  <a:pos x="70" y="304"/>
                </a:cxn>
                <a:cxn ang="0">
                  <a:pos x="57" y="237"/>
                </a:cxn>
                <a:cxn ang="0">
                  <a:pos x="35" y="172"/>
                </a:cxn>
                <a:cxn ang="0">
                  <a:pos x="22" y="118"/>
                </a:cxn>
                <a:cxn ang="0">
                  <a:pos x="11" y="78"/>
                </a:cxn>
                <a:cxn ang="0">
                  <a:pos x="0" y="36"/>
                </a:cxn>
                <a:cxn ang="0">
                  <a:pos x="0" y="11"/>
                </a:cxn>
                <a:cxn ang="0">
                  <a:pos x="0" y="0"/>
                </a:cxn>
              </a:cxnLst>
              <a:rect l="0" t="0" r="r" b="b"/>
              <a:pathLst>
                <a:path w="87" h="378">
                  <a:moveTo>
                    <a:pt x="87" y="378"/>
                  </a:moveTo>
                  <a:lnTo>
                    <a:pt x="70" y="304"/>
                  </a:lnTo>
                  <a:lnTo>
                    <a:pt x="57" y="237"/>
                  </a:lnTo>
                  <a:lnTo>
                    <a:pt x="35" y="172"/>
                  </a:lnTo>
                  <a:lnTo>
                    <a:pt x="22" y="118"/>
                  </a:lnTo>
                  <a:lnTo>
                    <a:pt x="11" y="78"/>
                  </a:lnTo>
                  <a:lnTo>
                    <a:pt x="0" y="36"/>
                  </a:lnTo>
                  <a:lnTo>
                    <a:pt x="0" y="11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7" name="Freeform 23"/>
            <p:cNvSpPr>
              <a:spLocks/>
            </p:cNvSpPr>
            <p:nvPr/>
          </p:nvSpPr>
          <p:spPr bwMode="auto">
            <a:xfrm>
              <a:off x="3675" y="2976"/>
              <a:ext cx="119" cy="163"/>
            </a:xfrm>
            <a:custGeom>
              <a:avLst/>
              <a:gdLst/>
              <a:ahLst/>
              <a:cxnLst>
                <a:cxn ang="0">
                  <a:pos x="119" y="163"/>
                </a:cxn>
                <a:cxn ang="0">
                  <a:pos x="89" y="127"/>
                </a:cxn>
                <a:cxn ang="0">
                  <a:pos x="54" y="85"/>
                </a:cxn>
                <a:cxn ang="0">
                  <a:pos x="27" y="40"/>
                </a:cxn>
                <a:cxn ang="0">
                  <a:pos x="5" y="9"/>
                </a:cxn>
                <a:cxn ang="0">
                  <a:pos x="0" y="0"/>
                </a:cxn>
              </a:cxnLst>
              <a:rect l="0" t="0" r="r" b="b"/>
              <a:pathLst>
                <a:path w="119" h="163">
                  <a:moveTo>
                    <a:pt x="119" y="163"/>
                  </a:moveTo>
                  <a:lnTo>
                    <a:pt x="89" y="127"/>
                  </a:lnTo>
                  <a:lnTo>
                    <a:pt x="54" y="85"/>
                  </a:lnTo>
                  <a:lnTo>
                    <a:pt x="27" y="40"/>
                  </a:lnTo>
                  <a:lnTo>
                    <a:pt x="5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8" name="Freeform 24"/>
            <p:cNvSpPr>
              <a:spLocks/>
            </p:cNvSpPr>
            <p:nvPr/>
          </p:nvSpPr>
          <p:spPr bwMode="auto">
            <a:xfrm>
              <a:off x="3648" y="2976"/>
              <a:ext cx="21" cy="83"/>
            </a:xfrm>
            <a:custGeom>
              <a:avLst/>
              <a:gdLst/>
              <a:ahLst/>
              <a:cxnLst>
                <a:cxn ang="0">
                  <a:pos x="0" y="83"/>
                </a:cxn>
                <a:cxn ang="0">
                  <a:pos x="5" y="56"/>
                </a:cxn>
                <a:cxn ang="0">
                  <a:pos x="13" y="32"/>
                </a:cxn>
                <a:cxn ang="0">
                  <a:pos x="21" y="14"/>
                </a:cxn>
                <a:cxn ang="0">
                  <a:pos x="21" y="5"/>
                </a:cxn>
                <a:cxn ang="0">
                  <a:pos x="21" y="0"/>
                </a:cxn>
              </a:cxnLst>
              <a:rect l="0" t="0" r="r" b="b"/>
              <a:pathLst>
                <a:path w="21" h="83">
                  <a:moveTo>
                    <a:pt x="0" y="83"/>
                  </a:moveTo>
                  <a:lnTo>
                    <a:pt x="5" y="56"/>
                  </a:lnTo>
                  <a:lnTo>
                    <a:pt x="13" y="32"/>
                  </a:lnTo>
                  <a:lnTo>
                    <a:pt x="21" y="14"/>
                  </a:lnTo>
                  <a:lnTo>
                    <a:pt x="21" y="5"/>
                  </a:lnTo>
                  <a:lnTo>
                    <a:pt x="21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49" name="Freeform 25"/>
            <p:cNvSpPr>
              <a:spLocks/>
            </p:cNvSpPr>
            <p:nvPr/>
          </p:nvSpPr>
          <p:spPr bwMode="auto">
            <a:xfrm>
              <a:off x="3696" y="3120"/>
              <a:ext cx="71" cy="106"/>
            </a:xfrm>
            <a:custGeom>
              <a:avLst/>
              <a:gdLst/>
              <a:ahLst/>
              <a:cxnLst>
                <a:cxn ang="0">
                  <a:pos x="71" y="106"/>
                </a:cxn>
                <a:cxn ang="0">
                  <a:pos x="49" y="81"/>
                </a:cxn>
                <a:cxn ang="0">
                  <a:pos x="27" y="41"/>
                </a:cxn>
                <a:cxn ang="0">
                  <a:pos x="16" y="20"/>
                </a:cxn>
                <a:cxn ang="0">
                  <a:pos x="8" y="12"/>
                </a:cxn>
                <a:cxn ang="0">
                  <a:pos x="0" y="0"/>
                </a:cxn>
              </a:cxnLst>
              <a:rect l="0" t="0" r="r" b="b"/>
              <a:pathLst>
                <a:path w="71" h="106">
                  <a:moveTo>
                    <a:pt x="71" y="106"/>
                  </a:moveTo>
                  <a:lnTo>
                    <a:pt x="49" y="81"/>
                  </a:lnTo>
                  <a:lnTo>
                    <a:pt x="27" y="41"/>
                  </a:lnTo>
                  <a:lnTo>
                    <a:pt x="16" y="20"/>
                  </a:lnTo>
                  <a:lnTo>
                    <a:pt x="8" y="12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0" name="Freeform 26"/>
            <p:cNvSpPr>
              <a:spLocks/>
            </p:cNvSpPr>
            <p:nvPr/>
          </p:nvSpPr>
          <p:spPr bwMode="auto">
            <a:xfrm>
              <a:off x="3648" y="3072"/>
              <a:ext cx="30" cy="83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25" y="11"/>
                </a:cxn>
                <a:cxn ang="0">
                  <a:pos x="8" y="33"/>
                </a:cxn>
                <a:cxn ang="0">
                  <a:pos x="0" y="54"/>
                </a:cxn>
                <a:cxn ang="0">
                  <a:pos x="0" y="74"/>
                </a:cxn>
                <a:cxn ang="0">
                  <a:pos x="0" y="83"/>
                </a:cxn>
              </a:cxnLst>
              <a:rect l="0" t="0" r="r" b="b"/>
              <a:pathLst>
                <a:path w="30" h="83">
                  <a:moveTo>
                    <a:pt x="30" y="0"/>
                  </a:moveTo>
                  <a:lnTo>
                    <a:pt x="25" y="11"/>
                  </a:lnTo>
                  <a:lnTo>
                    <a:pt x="8" y="33"/>
                  </a:lnTo>
                  <a:lnTo>
                    <a:pt x="0" y="54"/>
                  </a:lnTo>
                  <a:lnTo>
                    <a:pt x="0" y="74"/>
                  </a:lnTo>
                  <a:lnTo>
                    <a:pt x="0" y="83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1" name="Freeform 27"/>
            <p:cNvSpPr>
              <a:spLocks/>
            </p:cNvSpPr>
            <p:nvPr/>
          </p:nvSpPr>
          <p:spPr bwMode="auto">
            <a:xfrm>
              <a:off x="3600" y="2894"/>
              <a:ext cx="79" cy="253"/>
            </a:xfrm>
            <a:custGeom>
              <a:avLst/>
              <a:gdLst/>
              <a:ahLst/>
              <a:cxnLst>
                <a:cxn ang="0">
                  <a:pos x="14" y="253"/>
                </a:cxn>
                <a:cxn ang="0">
                  <a:pos x="3" y="199"/>
                </a:cxn>
                <a:cxn ang="0">
                  <a:pos x="0" y="177"/>
                </a:cxn>
                <a:cxn ang="0">
                  <a:pos x="0" y="148"/>
                </a:cxn>
                <a:cxn ang="0">
                  <a:pos x="3" y="121"/>
                </a:cxn>
                <a:cxn ang="0">
                  <a:pos x="11" y="98"/>
                </a:cxn>
                <a:cxn ang="0">
                  <a:pos x="22" y="83"/>
                </a:cxn>
                <a:cxn ang="0">
                  <a:pos x="38" y="67"/>
                </a:cxn>
                <a:cxn ang="0">
                  <a:pos x="54" y="47"/>
                </a:cxn>
                <a:cxn ang="0">
                  <a:pos x="70" y="18"/>
                </a:cxn>
                <a:cxn ang="0">
                  <a:pos x="79" y="0"/>
                </a:cxn>
              </a:cxnLst>
              <a:rect l="0" t="0" r="r" b="b"/>
              <a:pathLst>
                <a:path w="79" h="253">
                  <a:moveTo>
                    <a:pt x="14" y="253"/>
                  </a:moveTo>
                  <a:lnTo>
                    <a:pt x="3" y="199"/>
                  </a:lnTo>
                  <a:lnTo>
                    <a:pt x="0" y="177"/>
                  </a:lnTo>
                  <a:lnTo>
                    <a:pt x="0" y="148"/>
                  </a:lnTo>
                  <a:lnTo>
                    <a:pt x="3" y="121"/>
                  </a:lnTo>
                  <a:lnTo>
                    <a:pt x="11" y="98"/>
                  </a:lnTo>
                  <a:lnTo>
                    <a:pt x="22" y="83"/>
                  </a:lnTo>
                  <a:lnTo>
                    <a:pt x="38" y="67"/>
                  </a:lnTo>
                  <a:lnTo>
                    <a:pt x="54" y="47"/>
                  </a:lnTo>
                  <a:lnTo>
                    <a:pt x="70" y="18"/>
                  </a:lnTo>
                  <a:lnTo>
                    <a:pt x="79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2" name="Freeform 28"/>
            <p:cNvSpPr>
              <a:spLocks/>
            </p:cNvSpPr>
            <p:nvPr/>
          </p:nvSpPr>
          <p:spPr bwMode="auto">
            <a:xfrm>
              <a:off x="3600" y="2976"/>
              <a:ext cx="46" cy="23"/>
            </a:xfrm>
            <a:custGeom>
              <a:avLst/>
              <a:gdLst/>
              <a:ahLst/>
              <a:cxnLst>
                <a:cxn ang="0">
                  <a:pos x="0" y="23"/>
                </a:cxn>
                <a:cxn ang="0">
                  <a:pos x="24" y="14"/>
                </a:cxn>
                <a:cxn ang="0">
                  <a:pos x="40" y="5"/>
                </a:cxn>
                <a:cxn ang="0">
                  <a:pos x="46" y="0"/>
                </a:cxn>
              </a:cxnLst>
              <a:rect l="0" t="0" r="r" b="b"/>
              <a:pathLst>
                <a:path w="46" h="23">
                  <a:moveTo>
                    <a:pt x="0" y="23"/>
                  </a:moveTo>
                  <a:lnTo>
                    <a:pt x="24" y="14"/>
                  </a:lnTo>
                  <a:lnTo>
                    <a:pt x="40" y="5"/>
                  </a:lnTo>
                  <a:lnTo>
                    <a:pt x="46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3" name="Freeform 29"/>
            <p:cNvSpPr>
              <a:spLocks/>
            </p:cNvSpPr>
            <p:nvPr/>
          </p:nvSpPr>
          <p:spPr bwMode="auto">
            <a:xfrm>
              <a:off x="3696" y="2784"/>
              <a:ext cx="248" cy="99"/>
            </a:xfrm>
            <a:custGeom>
              <a:avLst/>
              <a:gdLst/>
              <a:ahLst/>
              <a:cxnLst>
                <a:cxn ang="0">
                  <a:pos x="0" y="99"/>
                </a:cxn>
                <a:cxn ang="0">
                  <a:pos x="10" y="92"/>
                </a:cxn>
                <a:cxn ang="0">
                  <a:pos x="27" y="79"/>
                </a:cxn>
                <a:cxn ang="0">
                  <a:pos x="54" y="65"/>
                </a:cxn>
                <a:cxn ang="0">
                  <a:pos x="78" y="52"/>
                </a:cxn>
                <a:cxn ang="0">
                  <a:pos x="127" y="32"/>
                </a:cxn>
                <a:cxn ang="0">
                  <a:pos x="156" y="23"/>
                </a:cxn>
                <a:cxn ang="0">
                  <a:pos x="194" y="14"/>
                </a:cxn>
                <a:cxn ang="0">
                  <a:pos x="224" y="9"/>
                </a:cxn>
                <a:cxn ang="0">
                  <a:pos x="240" y="5"/>
                </a:cxn>
                <a:cxn ang="0">
                  <a:pos x="248" y="0"/>
                </a:cxn>
              </a:cxnLst>
              <a:rect l="0" t="0" r="r" b="b"/>
              <a:pathLst>
                <a:path w="248" h="99">
                  <a:moveTo>
                    <a:pt x="0" y="99"/>
                  </a:moveTo>
                  <a:lnTo>
                    <a:pt x="10" y="92"/>
                  </a:lnTo>
                  <a:lnTo>
                    <a:pt x="27" y="79"/>
                  </a:lnTo>
                  <a:lnTo>
                    <a:pt x="54" y="65"/>
                  </a:lnTo>
                  <a:lnTo>
                    <a:pt x="78" y="52"/>
                  </a:lnTo>
                  <a:lnTo>
                    <a:pt x="127" y="32"/>
                  </a:lnTo>
                  <a:lnTo>
                    <a:pt x="156" y="23"/>
                  </a:lnTo>
                  <a:lnTo>
                    <a:pt x="194" y="14"/>
                  </a:lnTo>
                  <a:lnTo>
                    <a:pt x="224" y="9"/>
                  </a:lnTo>
                  <a:lnTo>
                    <a:pt x="240" y="5"/>
                  </a:lnTo>
                  <a:lnTo>
                    <a:pt x="248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4" name="Freeform 30"/>
            <p:cNvSpPr>
              <a:spLocks/>
            </p:cNvSpPr>
            <p:nvPr/>
          </p:nvSpPr>
          <p:spPr bwMode="auto">
            <a:xfrm>
              <a:off x="3744" y="2784"/>
              <a:ext cx="62" cy="77"/>
            </a:xfrm>
            <a:custGeom>
              <a:avLst/>
              <a:gdLst/>
              <a:ahLst/>
              <a:cxnLst>
                <a:cxn ang="0">
                  <a:pos x="62" y="0"/>
                </a:cxn>
                <a:cxn ang="0">
                  <a:pos x="46" y="5"/>
                </a:cxn>
                <a:cxn ang="0">
                  <a:pos x="35" y="14"/>
                </a:cxn>
                <a:cxn ang="0">
                  <a:pos x="22" y="32"/>
                </a:cxn>
                <a:cxn ang="0">
                  <a:pos x="11" y="52"/>
                </a:cxn>
                <a:cxn ang="0">
                  <a:pos x="6" y="63"/>
                </a:cxn>
                <a:cxn ang="0">
                  <a:pos x="0" y="77"/>
                </a:cxn>
              </a:cxnLst>
              <a:rect l="0" t="0" r="r" b="b"/>
              <a:pathLst>
                <a:path w="62" h="77">
                  <a:moveTo>
                    <a:pt x="62" y="0"/>
                  </a:moveTo>
                  <a:lnTo>
                    <a:pt x="46" y="5"/>
                  </a:lnTo>
                  <a:lnTo>
                    <a:pt x="35" y="14"/>
                  </a:lnTo>
                  <a:lnTo>
                    <a:pt x="22" y="32"/>
                  </a:lnTo>
                  <a:lnTo>
                    <a:pt x="11" y="52"/>
                  </a:lnTo>
                  <a:lnTo>
                    <a:pt x="6" y="63"/>
                  </a:lnTo>
                  <a:lnTo>
                    <a:pt x="0" y="77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5" name="Freeform 31"/>
            <p:cNvSpPr>
              <a:spLocks/>
            </p:cNvSpPr>
            <p:nvPr/>
          </p:nvSpPr>
          <p:spPr bwMode="auto">
            <a:xfrm>
              <a:off x="3676" y="2897"/>
              <a:ext cx="446" cy="3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2" y="2"/>
                </a:cxn>
                <a:cxn ang="0">
                  <a:pos x="90" y="2"/>
                </a:cxn>
                <a:cxn ang="0">
                  <a:pos x="146" y="7"/>
                </a:cxn>
                <a:cxn ang="0">
                  <a:pos x="184" y="16"/>
                </a:cxn>
                <a:cxn ang="0">
                  <a:pos x="206" y="20"/>
                </a:cxn>
                <a:cxn ang="0">
                  <a:pos x="252" y="25"/>
                </a:cxn>
                <a:cxn ang="0">
                  <a:pos x="306" y="32"/>
                </a:cxn>
                <a:cxn ang="0">
                  <a:pos x="335" y="38"/>
                </a:cxn>
                <a:cxn ang="0">
                  <a:pos x="357" y="38"/>
                </a:cxn>
                <a:cxn ang="0">
                  <a:pos x="400" y="34"/>
                </a:cxn>
                <a:cxn ang="0">
                  <a:pos x="427" y="34"/>
                </a:cxn>
                <a:cxn ang="0">
                  <a:pos x="446" y="29"/>
                </a:cxn>
              </a:cxnLst>
              <a:rect l="0" t="0" r="r" b="b"/>
              <a:pathLst>
                <a:path w="446" h="38">
                  <a:moveTo>
                    <a:pt x="0" y="0"/>
                  </a:moveTo>
                  <a:lnTo>
                    <a:pt x="22" y="2"/>
                  </a:lnTo>
                  <a:lnTo>
                    <a:pt x="90" y="2"/>
                  </a:lnTo>
                  <a:lnTo>
                    <a:pt x="146" y="7"/>
                  </a:lnTo>
                  <a:lnTo>
                    <a:pt x="184" y="16"/>
                  </a:lnTo>
                  <a:lnTo>
                    <a:pt x="206" y="20"/>
                  </a:lnTo>
                  <a:lnTo>
                    <a:pt x="252" y="25"/>
                  </a:lnTo>
                  <a:lnTo>
                    <a:pt x="306" y="32"/>
                  </a:lnTo>
                  <a:lnTo>
                    <a:pt x="335" y="38"/>
                  </a:lnTo>
                  <a:lnTo>
                    <a:pt x="357" y="38"/>
                  </a:lnTo>
                  <a:lnTo>
                    <a:pt x="400" y="34"/>
                  </a:lnTo>
                  <a:lnTo>
                    <a:pt x="427" y="34"/>
                  </a:lnTo>
                  <a:lnTo>
                    <a:pt x="446" y="29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6" name="Freeform 32"/>
            <p:cNvSpPr>
              <a:spLocks/>
            </p:cNvSpPr>
            <p:nvPr/>
          </p:nvSpPr>
          <p:spPr bwMode="auto">
            <a:xfrm>
              <a:off x="3888" y="2928"/>
              <a:ext cx="70" cy="36"/>
            </a:xfrm>
            <a:custGeom>
              <a:avLst/>
              <a:gdLst/>
              <a:ahLst/>
              <a:cxnLst>
                <a:cxn ang="0">
                  <a:pos x="70" y="36"/>
                </a:cxn>
                <a:cxn ang="0">
                  <a:pos x="45" y="18"/>
                </a:cxn>
                <a:cxn ang="0">
                  <a:pos x="21" y="9"/>
                </a:cxn>
                <a:cxn ang="0">
                  <a:pos x="0" y="0"/>
                </a:cxn>
              </a:cxnLst>
              <a:rect l="0" t="0" r="r" b="b"/>
              <a:pathLst>
                <a:path w="70" h="36">
                  <a:moveTo>
                    <a:pt x="70" y="36"/>
                  </a:moveTo>
                  <a:lnTo>
                    <a:pt x="45" y="18"/>
                  </a:lnTo>
                  <a:lnTo>
                    <a:pt x="21" y="9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7" name="Freeform 33"/>
            <p:cNvSpPr>
              <a:spLocks/>
            </p:cNvSpPr>
            <p:nvPr/>
          </p:nvSpPr>
          <p:spPr bwMode="auto">
            <a:xfrm>
              <a:off x="3950" y="2832"/>
              <a:ext cx="111" cy="81"/>
            </a:xfrm>
            <a:custGeom>
              <a:avLst/>
              <a:gdLst/>
              <a:ahLst/>
              <a:cxnLst>
                <a:cxn ang="0">
                  <a:pos x="111" y="0"/>
                </a:cxn>
                <a:cxn ang="0">
                  <a:pos x="98" y="14"/>
                </a:cxn>
                <a:cxn ang="0">
                  <a:pos x="60" y="32"/>
                </a:cxn>
                <a:cxn ang="0">
                  <a:pos x="30" y="50"/>
                </a:cxn>
                <a:cxn ang="0">
                  <a:pos x="14" y="65"/>
                </a:cxn>
                <a:cxn ang="0">
                  <a:pos x="8" y="72"/>
                </a:cxn>
                <a:cxn ang="0">
                  <a:pos x="0" y="81"/>
                </a:cxn>
              </a:cxnLst>
              <a:rect l="0" t="0" r="r" b="b"/>
              <a:pathLst>
                <a:path w="111" h="81">
                  <a:moveTo>
                    <a:pt x="111" y="0"/>
                  </a:moveTo>
                  <a:lnTo>
                    <a:pt x="98" y="14"/>
                  </a:lnTo>
                  <a:lnTo>
                    <a:pt x="60" y="32"/>
                  </a:lnTo>
                  <a:lnTo>
                    <a:pt x="30" y="50"/>
                  </a:lnTo>
                  <a:lnTo>
                    <a:pt x="14" y="65"/>
                  </a:lnTo>
                  <a:lnTo>
                    <a:pt x="8" y="72"/>
                  </a:lnTo>
                  <a:lnTo>
                    <a:pt x="0" y="81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  <p:sp>
          <p:nvSpPr>
            <p:cNvPr id="1058" name="Freeform 34"/>
            <p:cNvSpPr>
              <a:spLocks/>
            </p:cNvSpPr>
            <p:nvPr/>
          </p:nvSpPr>
          <p:spPr bwMode="auto">
            <a:xfrm>
              <a:off x="3779" y="2914"/>
              <a:ext cx="109" cy="62"/>
            </a:xfrm>
            <a:custGeom>
              <a:avLst/>
              <a:gdLst/>
              <a:ahLst/>
              <a:cxnLst>
                <a:cxn ang="0">
                  <a:pos x="76" y="69"/>
                </a:cxn>
                <a:cxn ang="0">
                  <a:pos x="59" y="47"/>
                </a:cxn>
                <a:cxn ang="0">
                  <a:pos x="40" y="27"/>
                </a:cxn>
                <a:cxn ang="0">
                  <a:pos x="24" y="15"/>
                </a:cxn>
                <a:cxn ang="0">
                  <a:pos x="11" y="4"/>
                </a:cxn>
                <a:cxn ang="0">
                  <a:pos x="0" y="0"/>
                </a:cxn>
              </a:cxnLst>
              <a:rect l="0" t="0" r="r" b="b"/>
              <a:pathLst>
                <a:path w="76" h="69">
                  <a:moveTo>
                    <a:pt x="76" y="69"/>
                  </a:moveTo>
                  <a:lnTo>
                    <a:pt x="59" y="47"/>
                  </a:lnTo>
                  <a:lnTo>
                    <a:pt x="40" y="27"/>
                  </a:lnTo>
                  <a:lnTo>
                    <a:pt x="24" y="15"/>
                  </a:lnTo>
                  <a:lnTo>
                    <a:pt x="11" y="4"/>
                  </a:lnTo>
                  <a:lnTo>
                    <a:pt x="0" y="0"/>
                  </a:lnTo>
                </a:path>
              </a:pathLst>
            </a:custGeom>
            <a:noFill/>
            <a:ln w="0">
              <a:solidFill>
                <a:srgbClr val="7F0000"/>
              </a:solidFill>
              <a:prstDash val="solid"/>
              <a:round/>
              <a:headEnd/>
              <a:tailEnd/>
            </a:ln>
            <a:effectLst>
              <a:outerShdw dist="107763" dir="2700000" algn="ctr" rotWithShape="0">
                <a:srgbClr val="808080">
                  <a:alpha val="50000"/>
                </a:srgbClr>
              </a:outerShdw>
            </a:effectLst>
          </p:spPr>
          <p:txBody>
            <a:bodyPr/>
            <a:lstStyle/>
            <a:p>
              <a:pPr>
                <a:defRPr/>
              </a:pPr>
              <a:endParaRPr lang="ru-RU"/>
            </a:p>
          </p:txBody>
        </p:sp>
      </p:grpSp>
      <p:pic>
        <p:nvPicPr>
          <p:cNvPr id="1060" name="Picture 36" descr="ED00184_"/>
          <p:cNvPicPr>
            <a:picLocks noChangeAspect="1" noChangeArrowheads="1"/>
          </p:cNvPicPr>
          <p:nvPr userDrawn="1"/>
        </p:nvPicPr>
        <p:blipFill>
          <a:blip r:embed="rId15"/>
          <a:srcRect/>
          <a:stretch>
            <a:fillRect/>
          </a:stretch>
        </p:blipFill>
        <p:spPr bwMode="auto">
          <a:xfrm>
            <a:off x="152400" y="6172200"/>
            <a:ext cx="1219200" cy="533400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457200" y="1143000"/>
            <a:ext cx="8382000" cy="4495800"/>
          </a:xfrm>
        </p:spPr>
        <p:txBody>
          <a:bodyPr/>
          <a:lstStyle/>
          <a:p>
            <a:r>
              <a:rPr lang="ru-RU" sz="4000" dirty="0" smtClean="0"/>
              <a:t>Творческая работа  </a:t>
            </a:r>
            <a:br>
              <a:rPr lang="ru-RU" sz="4000" dirty="0" smtClean="0"/>
            </a:br>
            <a:r>
              <a:rPr lang="ru-RU" sz="4000" dirty="0" smtClean="0"/>
              <a:t>по </a:t>
            </a:r>
            <a:r>
              <a:rPr lang="ru-RU" sz="4000" dirty="0" err="1"/>
              <a:t>теме</a:t>
            </a:r>
            <a:r>
              <a:rPr lang="ru-RU" sz="4000" i="1" dirty="0" err="1"/>
              <a:t>:Тропы</a:t>
            </a:r>
            <a:r>
              <a:rPr lang="ru-RU" sz="4000" i="1" dirty="0"/>
              <a:t> и фигуры </a:t>
            </a:r>
            <a:r>
              <a:rPr lang="ru-RU" sz="4000" i="1" dirty="0" smtClean="0"/>
              <a:t>речи.</a:t>
            </a:r>
            <a:r>
              <a:rPr lang="ru-RU" sz="4000" dirty="0" smtClean="0"/>
              <a:t/>
            </a:r>
            <a:br>
              <a:rPr lang="ru-RU" sz="4000" dirty="0" smtClean="0"/>
            </a:br>
            <a:r>
              <a:rPr lang="ru-RU" sz="4000" dirty="0" smtClean="0"/>
              <a:t>участника </a:t>
            </a:r>
            <a:r>
              <a:rPr lang="ru-RU" sz="4000" dirty="0" smtClean="0"/>
              <a:t>литературной студии «Апрель»</a:t>
            </a:r>
            <a:br>
              <a:rPr lang="ru-RU" sz="4000" dirty="0" smtClean="0"/>
            </a:br>
            <a:r>
              <a:rPr lang="ru-RU" sz="4000" dirty="0" smtClean="0"/>
              <a:t>ученицы 10-А класса</a:t>
            </a:r>
            <a:br>
              <a:rPr lang="ru-RU" sz="4000" dirty="0" smtClean="0"/>
            </a:br>
            <a:r>
              <a:rPr lang="ru-RU" sz="4000" dirty="0" smtClean="0"/>
              <a:t>ГУ ЛНР «ЛОУ СШ№5»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dirty="0" smtClean="0"/>
              <a:t>Филатовой Ирины</a:t>
            </a:r>
            <a:endParaRPr lang="ru-RU" sz="4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86483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5867400"/>
          </a:xfrm>
          <a:noFill/>
        </p:spPr>
        <p:txBody>
          <a:bodyPr/>
          <a:lstStyle/>
          <a:p>
            <a:pPr eaLnBrk="1" hangingPunct="1"/>
            <a:r>
              <a:rPr lang="ru-RU" sz="4800" dirty="0" smtClean="0">
                <a:solidFill>
                  <a:srgbClr val="800000"/>
                </a:solidFill>
              </a:rPr>
              <a:t>Тропы и фигуры речи</a:t>
            </a:r>
            <a:br>
              <a:rPr lang="ru-RU" sz="4800" dirty="0" smtClean="0">
                <a:solidFill>
                  <a:srgbClr val="800000"/>
                </a:solidFill>
              </a:rPr>
            </a:br>
            <a:r>
              <a:rPr lang="ru-RU" sz="4800" b="1" i="1" dirty="0" smtClean="0">
                <a:solidFill>
                  <a:srgbClr val="800000"/>
                </a:solidFill>
              </a:rPr>
              <a:t>(средства художественной выразительности)</a:t>
            </a:r>
          </a:p>
        </p:txBody>
      </p:sp>
      <p:sp>
        <p:nvSpPr>
          <p:cNvPr id="2" name="Подзаголовок 1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04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5867400"/>
          </a:xfrm>
          <a:noFill/>
        </p:spPr>
        <p:txBody>
          <a:bodyPr/>
          <a:lstStyle/>
          <a:p>
            <a:pPr eaLnBrk="1" hangingPunct="1"/>
            <a:r>
              <a:rPr lang="ru-RU" sz="4800" smtClean="0">
                <a:solidFill>
                  <a:srgbClr val="800000"/>
                </a:solidFill>
              </a:rPr>
              <a:t/>
            </a:r>
            <a:br>
              <a:rPr lang="ru-RU" sz="4800" smtClean="0">
                <a:solidFill>
                  <a:srgbClr val="800000"/>
                </a:solidFill>
              </a:rPr>
            </a:br>
            <a:endParaRPr lang="ru-RU" sz="4800" b="1" i="1" smtClean="0">
              <a:solidFill>
                <a:srgbClr val="800000"/>
              </a:solidFill>
            </a:endParaRP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1371600"/>
            <a:ext cx="6934200" cy="4648200"/>
          </a:xfrm>
          <a:noFill/>
        </p:spPr>
        <p:txBody>
          <a:bodyPr/>
          <a:lstStyle/>
          <a:p>
            <a:pPr eaLnBrk="1" hangingPunct="1"/>
            <a:r>
              <a:rPr lang="ru-RU" b="1" dirty="0" smtClean="0"/>
              <a:t>Средства выразительности помогают   понять авторское отношение к изображаемому. </a:t>
            </a:r>
          </a:p>
          <a:p>
            <a:pPr eaLnBrk="1" hangingPunct="1"/>
            <a:endParaRPr lang="ru-RU" b="1" dirty="0" smtClean="0"/>
          </a:p>
          <a:p>
            <a:pPr eaLnBrk="1" hangingPunct="1"/>
            <a:r>
              <a:rPr lang="ru-RU" b="1" dirty="0" smtClean="0"/>
              <a:t>                                            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 tmFilter="0,0; .5, 1; 1, 1"/>
                                        <p:tgtEl>
                                          <p:spTgt spid="839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 tmFilter="0,0; .5, 1; 1, 1"/>
                                        <p:tgtEl>
                                          <p:spTgt spid="839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8397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2000" b="1" smtClean="0">
                <a:solidFill>
                  <a:srgbClr val="800000"/>
                </a:solidFill>
              </a:rPr>
              <a:t>Прежде, чем рассматривать вопрос об изобразительных средствах языка, к которым относятся тропы и фигуры речи, необходимо понять, что такое </a:t>
            </a:r>
            <a:r>
              <a:rPr lang="ru-RU" sz="2000" b="1" smtClean="0">
                <a:solidFill>
                  <a:schemeClr val="hlink"/>
                </a:solidFill>
              </a:rPr>
              <a:t>полисемия</a:t>
            </a:r>
            <a:r>
              <a:rPr lang="ru-RU" sz="2000" b="1" smtClean="0">
                <a:solidFill>
                  <a:srgbClr val="800000"/>
                </a:solidFill>
              </a:rPr>
              <a:t> или </a:t>
            </a:r>
            <a:r>
              <a:rPr lang="ru-RU" sz="2000" b="1" smtClean="0">
                <a:solidFill>
                  <a:schemeClr val="hlink"/>
                </a:solidFill>
              </a:rPr>
              <a:t>многозначность</a:t>
            </a:r>
            <a:r>
              <a:rPr lang="ru-RU" sz="2000" b="1" smtClean="0">
                <a:solidFill>
                  <a:srgbClr val="800000"/>
                </a:solidFill>
              </a:rPr>
              <a:t> слов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1600200"/>
            <a:ext cx="4038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1800" smtClean="0"/>
              <a:t>В русском языке немного слов, которые имеют только одно значение. Обычно это </a:t>
            </a:r>
            <a:r>
              <a:rPr lang="ru-RU" sz="1800" b="1" smtClean="0">
                <a:solidFill>
                  <a:schemeClr val="hlink"/>
                </a:solidFill>
              </a:rPr>
              <a:t>термины</a:t>
            </a:r>
            <a:r>
              <a:rPr lang="ru-RU" sz="1800" smtClean="0"/>
              <a:t>: катет, медь, суффикс, целлюлоза.</a:t>
            </a:r>
          </a:p>
          <a:p>
            <a:pPr eaLnBrk="1" hangingPunct="1"/>
            <a:r>
              <a:rPr lang="ru-RU" sz="1800" smtClean="0"/>
              <a:t> Имеют одно значение некоторые слова, называющие </a:t>
            </a:r>
            <a:r>
              <a:rPr lang="ru-RU" sz="1800" b="1" smtClean="0">
                <a:solidFill>
                  <a:schemeClr val="hlink"/>
                </a:solidFill>
              </a:rPr>
              <a:t>конкретный предмет</a:t>
            </a:r>
            <a:r>
              <a:rPr lang="ru-RU" sz="1800" smtClean="0"/>
              <a:t>: табуретка, карандаш, тумбочка, телевизор.</a:t>
            </a:r>
          </a:p>
          <a:p>
            <a:pPr eaLnBrk="1" hangingPunct="1"/>
            <a:r>
              <a:rPr lang="ru-RU" sz="1800" smtClean="0"/>
              <a:t> Большинство же слов обладают </a:t>
            </a:r>
            <a:r>
              <a:rPr lang="ru-RU" sz="1800" b="1" smtClean="0">
                <a:solidFill>
                  <a:schemeClr val="hlink"/>
                </a:solidFill>
              </a:rPr>
              <a:t>не одним значением</a:t>
            </a:r>
            <a:r>
              <a:rPr lang="ru-RU" sz="1800" smtClean="0"/>
              <a:t>: </a:t>
            </a:r>
            <a:r>
              <a:rPr lang="ru-RU" sz="1800" b="1" i="1" smtClean="0"/>
              <a:t>иду домой; идет интересная передача; часы идут вперед; автобус туда не идет; эта шляпа тебе очень идет.</a:t>
            </a:r>
          </a:p>
          <a:p>
            <a:pPr eaLnBrk="1" hangingPunct="1">
              <a:buFontTx/>
              <a:buNone/>
            </a:pPr>
            <a:endParaRPr lang="ru-RU" sz="1800" b="1" i="1" smtClean="0"/>
          </a:p>
          <a:p>
            <a:pPr eaLnBrk="1" hangingPunct="1"/>
            <a:endParaRPr lang="ru-RU" sz="1800" smtClean="0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1800" smtClean="0"/>
              <a:t>Одно из значений многозначного слова является </a:t>
            </a:r>
            <a:r>
              <a:rPr lang="ru-RU" sz="2000" smtClean="0">
                <a:solidFill>
                  <a:schemeClr val="hlink"/>
                </a:solidFill>
              </a:rPr>
              <a:t>прямым </a:t>
            </a:r>
            <a:r>
              <a:rPr lang="ru-RU" sz="1800" smtClean="0"/>
              <a:t>– это самое простое значение, не зависящее от контекста и самое употребительное.</a:t>
            </a:r>
          </a:p>
          <a:p>
            <a:pPr eaLnBrk="1" hangingPunct="1"/>
            <a:endParaRPr lang="ru-RU" sz="1800" smtClean="0"/>
          </a:p>
          <a:p>
            <a:pPr eaLnBrk="1" hangingPunct="1"/>
            <a:r>
              <a:rPr lang="ru-RU" sz="1800" smtClean="0"/>
              <a:t>Все остальные значения называются </a:t>
            </a:r>
            <a:r>
              <a:rPr lang="ru-RU" sz="2000" smtClean="0">
                <a:solidFill>
                  <a:schemeClr val="hlink"/>
                </a:solidFill>
              </a:rPr>
              <a:t>переносными</a:t>
            </a:r>
            <a:r>
              <a:rPr lang="ru-RU" sz="1800" smtClean="0"/>
              <a:t> – конкретно определяются контекстом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2530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225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25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225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225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2000" fill="hold"/>
                                        <p:tgtEl>
                                          <p:spTgt spid="2253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5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000" dirty="0" smtClean="0">
                <a:solidFill>
                  <a:srgbClr val="800000"/>
                </a:solidFill>
              </a:rPr>
              <a:t>Тропы и фигуры речи</a:t>
            </a:r>
            <a:br>
              <a:rPr lang="ru-RU" sz="4000" dirty="0" smtClean="0">
                <a:solidFill>
                  <a:srgbClr val="800000"/>
                </a:solidFill>
              </a:rPr>
            </a:br>
            <a:r>
              <a:rPr lang="ru-RU" sz="2800" dirty="0" smtClean="0">
                <a:solidFill>
                  <a:srgbClr val="800000"/>
                </a:solidFill>
              </a:rPr>
              <a:t>(средства художественной выразительности)</a:t>
            </a:r>
            <a:r>
              <a:rPr lang="ru-RU" sz="4000" dirty="0" smtClean="0">
                <a:solidFill>
                  <a:srgbClr val="800000"/>
                </a:solidFill>
              </a:rPr>
              <a:t/>
            </a:r>
            <a:br>
              <a:rPr lang="ru-RU" sz="4000" dirty="0" smtClean="0">
                <a:solidFill>
                  <a:srgbClr val="800000"/>
                </a:solidFill>
              </a:rPr>
            </a:br>
            <a:endParaRPr lang="ru-RU" sz="4000" dirty="0" smtClean="0">
              <a:solidFill>
                <a:srgbClr val="800000"/>
              </a:solidFill>
            </a:endParaRP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/>
              <a:t>Троп</a:t>
            </a:r>
            <a:r>
              <a:rPr lang="ru-RU" sz="2400" smtClean="0"/>
              <a:t> (греч. </a:t>
            </a:r>
            <a:r>
              <a:rPr lang="en-US" sz="2400" smtClean="0"/>
              <a:t>tropos</a:t>
            </a:r>
            <a:r>
              <a:rPr lang="ru-RU" sz="2400" smtClean="0"/>
              <a:t>) означает 'поворот, оборот речи'. Это изменение основного значения слова, перенос названия с традиционно обозначаемого предмета или явления на другой, связанный какими-то смысловыми отношениями с первым. </a:t>
            </a:r>
          </a:p>
          <a:p>
            <a:pPr eaLnBrk="1" hangingPunct="1">
              <a:lnSpc>
                <a:spcPct val="90000"/>
              </a:lnSpc>
            </a:pPr>
            <a:endParaRPr lang="ru-RU" sz="2400" smtClean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</a:pPr>
            <a:r>
              <a:rPr lang="ru-RU" sz="2400" b="1" smtClean="0"/>
              <a:t>Фигура</a:t>
            </a:r>
            <a:r>
              <a:rPr lang="ru-RU" sz="2400" smtClean="0"/>
              <a:t> (лат. </a:t>
            </a:r>
            <a:r>
              <a:rPr lang="en-US" sz="2400" smtClean="0"/>
              <a:t>figure</a:t>
            </a:r>
            <a:r>
              <a:rPr lang="ru-RU" sz="2400" smtClean="0"/>
              <a:t> — образ, вид), напротив, — форма речи, а не поэтического мышления: она не вносит ничего нового, расширяющего наше художе­ственное познание. Ее главное назначение — усилить впечатление от чего-либо, сделать его более ярким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5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6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7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8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4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sz="4000" smtClean="0">
                <a:solidFill>
                  <a:srgbClr val="800000"/>
                </a:solidFill>
              </a:rPr>
              <a:t>Тропы и фигуры речи</a:t>
            </a:r>
            <a:br>
              <a:rPr lang="ru-RU" sz="4000" smtClean="0">
                <a:solidFill>
                  <a:srgbClr val="800000"/>
                </a:solidFill>
              </a:rPr>
            </a:br>
            <a:r>
              <a:rPr lang="ru-RU" sz="2800" smtClean="0">
                <a:solidFill>
                  <a:srgbClr val="800000"/>
                </a:solidFill>
              </a:rPr>
              <a:t>(средства художественной выразительности)</a:t>
            </a:r>
          </a:p>
        </p:txBody>
      </p:sp>
      <p:sp>
        <p:nvSpPr>
          <p:cNvPr id="17413" name="Rectangle 5"/>
          <p:cNvSpPr>
            <a:spLocks noGrp="1" noChangeArrowheads="1"/>
          </p:cNvSpPr>
          <p:nvPr>
            <p:ph type="body" sz="half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>
                <a:solidFill>
                  <a:srgbClr val="336600"/>
                </a:solidFill>
              </a:rPr>
              <a:t>ТРОПЫ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Метафора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Олицетворение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Эпитет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Синекдоха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Метонимия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Сравнение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Литота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Гипербола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Ирония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Сарказм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body" sz="half" idx="2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b="1" u="sng" smtClean="0">
                <a:solidFill>
                  <a:srgbClr val="336600"/>
                </a:solidFill>
              </a:rPr>
              <a:t>ФИГУРЫ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Градация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Анафора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Эпифора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Оксюморон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Инверсия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Бессоюзие (асиндетон)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Многосоюзие (полисиндетон)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smtClean="0"/>
              <a:t>Эллипсис</a:t>
            </a:r>
          </a:p>
          <a:p>
            <a:pPr eaLnBrk="1" hangingPunct="1">
              <a:lnSpc>
                <a:spcPct val="90000"/>
              </a:lnSpc>
            </a:pPr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770" decel="100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770" decel="100000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2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70" decel="100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6" dur="770" decel="100000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0" dur="770" fill="hold"/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770" decel="100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5" dur="770" decel="100000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7" dur="77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9" dur="770" fill="hold"/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4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770" decel="100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3" dur="770" decel="100000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5" dur="77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7" dur="770" fill="hold"/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5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770" decel="100000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2" dur="770" decel="100000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4" dur="770" fill="hold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6" dur="770" fill="hold"/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6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6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770" decel="100000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770" decel="100000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3" dur="770" fill="hold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75" dur="770" fill="hold"/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77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770" decel="100000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0" dur="770" decel="100000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2" dur="770" fill="hold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8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4" dur="770" fill="hold"/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86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770" decel="100000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9" dur="770" decel="100000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3" dur="770" fill="hold"/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9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15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7" dur="770" decel="1000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18" dur="770" decel="100000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0" dur="77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2" dur="770" fill="hold"/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24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770" decel="1000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7" dur="770" decel="100000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29" dur="77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1" dur="770" fill="hold"/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33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5" dur="770" decel="1000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6" dur="770" decel="100000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0" dur="770" fill="hold"/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4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2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770" decel="100000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45" dur="770" decel="100000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47" dur="77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49" dur="770" fill="hold"/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51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770" decel="100000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4" dur="770" decel="100000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56" dur="77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58" dur="770" fill="hold"/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0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2" dur="770" decel="100000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3" dur="770" decel="100000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65" dur="77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67" dur="770" fill="hold"/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69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1" dur="770" decel="100000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2" dur="770" decel="100000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4" dur="77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7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76" dur="770" fill="hold"/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7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770" decel="100000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1" dur="770" decel="100000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8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3" dur="770" fill="hold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85" dur="770" fill="hold"/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8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74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6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8686800" cy="685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ru-RU" sz="1600" b="1" dirty="0"/>
              <a:t>О</a:t>
            </a:r>
            <a:r>
              <a:rPr lang="ru-RU" sz="1600" b="1" dirty="0" smtClean="0"/>
              <a:t>пределения некоторых</a:t>
            </a:r>
            <a:br>
              <a:rPr lang="ru-RU" sz="1600" b="1" dirty="0" smtClean="0"/>
            </a:br>
            <a:r>
              <a:rPr lang="ru-RU" sz="1600" b="1" dirty="0" smtClean="0"/>
              <a:t> тропов и фигур речи</a:t>
            </a:r>
          </a:p>
        </p:txBody>
      </p:sp>
      <p:sp>
        <p:nvSpPr>
          <p:cNvPr id="14399" name="Rectangle 63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457200" y="228600"/>
            <a:ext cx="4038600" cy="7162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0000"/>
              </a:lnSpc>
            </a:pPr>
            <a:r>
              <a:rPr lang="ru-RU" sz="1400" smtClean="0"/>
              <a:t> </a:t>
            </a:r>
            <a:r>
              <a:rPr lang="ru-RU" sz="1400" b="1" smtClean="0">
                <a:solidFill>
                  <a:schemeClr val="hlink"/>
                </a:solidFill>
              </a:rPr>
              <a:t>ПОЭТИЧЕСКАЯ ЛЕКСИКА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Эпитет -</a:t>
            </a:r>
            <a:r>
              <a:rPr lang="ru-RU" sz="1400" smtClean="0"/>
              <a:t>художественное определение: «тучка золотая», «утес-великан», «в пустыне   чахлой и скупой».</a:t>
            </a:r>
            <a:r>
              <a:rPr lang="ru-RU" sz="1400" b="1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Сравнение</a:t>
            </a:r>
            <a:r>
              <a:rPr lang="ru-RU" sz="1400" smtClean="0"/>
              <a:t>- сопоставление двух предметов или явлений с целью пояснить один из них при помощи другого: «глаза, как небо голубые», «посмотрит - рублем одарит».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Аллегория</a:t>
            </a:r>
            <a:r>
              <a:rPr lang="ru-RU" sz="1400" smtClean="0"/>
              <a:t>(иносказание) – изображение отвлеченного понятия через конкретные предметы и образы.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Ирония</a:t>
            </a:r>
            <a:r>
              <a:rPr lang="ru-RU" sz="1400" smtClean="0"/>
              <a:t>- скрытая насмешка: «Забил снаряд я в пушку туго//И думал: угощу я друга!//</a:t>
            </a:r>
            <a:r>
              <a:rPr lang="ru-RU" sz="1400" b="1" smtClean="0"/>
              <a:t> </a:t>
            </a:r>
            <a:r>
              <a:rPr lang="ru-RU" sz="1400" smtClean="0"/>
              <a:t>Постой-ка, брат, мусью…»</a:t>
            </a:r>
            <a:r>
              <a:rPr lang="ru-RU" sz="1400" b="1" smtClean="0"/>
              <a:t>.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Литота –</a:t>
            </a:r>
            <a:r>
              <a:rPr lang="ru-RU" sz="1400" smtClean="0"/>
              <a:t> художественное преуменьшение: «мальчик с пальчик», «мужичок с ноготок».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Гипербола – </a:t>
            </a:r>
            <a:r>
              <a:rPr lang="ru-RU" sz="1400" smtClean="0"/>
              <a:t>художественное преувеличение: «В шар земной упираясь ногами,//Солнца шар я держу на руках…».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Олицетворение- </a:t>
            </a:r>
            <a:r>
              <a:rPr lang="ru-RU" sz="1400" smtClean="0"/>
              <a:t>изображение неодушевленных предметов, при котором они наделяются свойствами живых существ – даром речи, способностью мыслить и чувствовать: «Осторожно ветер//Из калитки вышел…».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Метафора – </a:t>
            </a:r>
            <a:r>
              <a:rPr lang="ru-RU" sz="1400" smtClean="0"/>
              <a:t>скрытое сравнение, построенное на сходстве или контрасте явлений: «Ель рукавом мне тропинку завесила» (т.е.ветвь).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Синекдоха – </a:t>
            </a:r>
            <a:r>
              <a:rPr lang="ru-RU" sz="1400" smtClean="0"/>
              <a:t>перенос названия целого предмета на его часть:</a:t>
            </a:r>
            <a:r>
              <a:rPr lang="ru-RU" sz="1400" b="1" smtClean="0"/>
              <a:t> </a:t>
            </a:r>
            <a:r>
              <a:rPr lang="ru-RU" sz="1400" smtClean="0"/>
              <a:t>« И было слышно до рассвета, как ликовал француз».</a:t>
            </a:r>
          </a:p>
        </p:txBody>
      </p:sp>
      <p:sp>
        <p:nvSpPr>
          <p:cNvPr id="14400" name="Rectangle 64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4495800" y="609600"/>
            <a:ext cx="4648200" cy="58674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Метонимия - </a:t>
            </a:r>
            <a:r>
              <a:rPr lang="ru-RU" sz="1400" smtClean="0"/>
              <a:t> перенос названия по смежности. В отличие от метафорического переноса, который обязательно предполагает сходство предметов, явлений, свойств, действий, при метонимии никакого сходства нет, НО ПРЕДМЕТЫ НАХОДЯТСЯ В НЕКОТОРОЙ ЛОГИЧЕСКОЙ СВЯЗИ ДРУГ С ДРУГОМ: Вся школа пришла на стадион; Москва готова снова голосовать за своего мэра; Съел две тарелки; Полотна Левитана; Дама в мехах; Пользуемся при работе Ушаковым; Выставка Левитана; Она коллекционирует гжель; Запретили продаже боржоми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Оксюморон</a:t>
            </a:r>
            <a:r>
              <a:rPr lang="ru-RU" sz="1400" smtClean="0"/>
              <a:t> – соединение слов, называющих взаимоисключающие понятия: «Горячий снег», «Живой труп»</a:t>
            </a:r>
            <a:endParaRPr lang="ru-RU" sz="1400" b="1" smtClean="0"/>
          </a:p>
        </p:txBody>
      </p:sp>
      <p:pic>
        <p:nvPicPr>
          <p:cNvPr id="7173" name="Picture 6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19600" y="3657600"/>
            <a:ext cx="47244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" dur="80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7" dur="80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8" dur="80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770" decel="100000"/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4" dur="770" decel="100000"/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6" dur="770" fill="hold"/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8" dur="770" fill="hold"/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43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770" decel="100000"/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3" dur="770" decel="100000"/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5" dur="770" fill="hold"/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7" dur="770" fill="hold"/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770" decel="100000"/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4" dur="770" decel="100000"/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5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56" dur="770" fill="hold"/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5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58" dur="770" fill="hold"/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5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770" decel="100000"/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5" dur="770" decel="100000"/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6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67" dur="770" fill="hold"/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6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69" dur="770" fill="hold"/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7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770" decel="100000"/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6" dur="770" decel="100000"/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7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78" dur="770" fill="hold"/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7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80" dur="770" fill="hold"/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8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770" decel="100000"/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7" dur="770" decel="100000"/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8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89" dur="770" fill="hold"/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9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91" dur="770" fill="hold"/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9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770" decel="100000"/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8" dur="770" decel="100000"/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0" dur="770" fill="hold"/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0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02" dur="770" fill="hold"/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0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8" dur="770" decel="100000"/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09" dur="770" decel="100000"/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1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11" dur="770" fill="hold"/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13" dur="770" fill="hold"/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1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9" dur="80"/>
                                        <p:tgtEl>
                                          <p:spTgt spid="14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0" dur="80"/>
                                        <p:tgtEl>
                                          <p:spTgt spid="14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1" dur="80"/>
                                        <p:tgtEl>
                                          <p:spTgt spid="144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6" dur="80"/>
                                        <p:tgtEl>
                                          <p:spTgt spid="144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7" dur="80"/>
                                        <p:tgtEl>
                                          <p:spTgt spid="144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8" dur="80"/>
                                        <p:tgtEl>
                                          <p:spTgt spid="144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5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770" decel="100000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34" dur="770" decel="100000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3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36" dur="770" fill="hold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3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38" dur="770" fill="hold"/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43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40" presetID="32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41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2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43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44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45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 eaLnBrk="1" hangingPunct="1"/>
            <a:r>
              <a:rPr lang="ru-RU" sz="1800" b="1" dirty="0"/>
              <a:t>О</a:t>
            </a:r>
            <a:r>
              <a:rPr lang="ru-RU" sz="1800" b="1" dirty="0" smtClean="0"/>
              <a:t>пределения некоторых</a:t>
            </a:r>
            <a:br>
              <a:rPr lang="ru-RU" sz="1800" b="1" dirty="0" smtClean="0"/>
            </a:br>
            <a:r>
              <a:rPr lang="ru-RU" sz="1800" b="1" dirty="0" smtClean="0"/>
              <a:t> тропов и фигур речи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0" y="533400"/>
            <a:ext cx="5181600" cy="6324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80000"/>
              </a:lnSpc>
            </a:pPr>
            <a:r>
              <a:rPr lang="ru-RU" sz="1400" b="1" smtClean="0">
                <a:solidFill>
                  <a:schemeClr val="hlink"/>
                </a:solidFill>
              </a:rPr>
              <a:t>ПОЭТИЧЕСКИЙ СИНТАКСИС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Риторические вопросы, обращения, восклицания – </a:t>
            </a:r>
            <a:r>
              <a:rPr lang="ru-RU" sz="1200" smtClean="0"/>
              <a:t>усиливают внимание читателя, не требуя от него ответа: «Что ищет он в стране далекой?Что кинул он в краю родном?», «Мой друг, отчизне посвятим//Души прекрасные порывы!».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Анафора –</a:t>
            </a:r>
            <a:r>
              <a:rPr lang="ru-RU" sz="1200" smtClean="0"/>
              <a:t> единоначатие: «Клянусь я первым днем творенья,//Клянусь его последним днем,//клянусь позором преступленья,//И вечной правды торжеством».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Эпифора –</a:t>
            </a:r>
            <a:r>
              <a:rPr lang="ru-RU" sz="1200" smtClean="0"/>
              <a:t> единство концовок: « Струится нетихнущий дождь, томительный дождь…».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Градация</a:t>
            </a:r>
            <a:r>
              <a:rPr lang="ru-RU" sz="1200" smtClean="0"/>
              <a:t> – своеобразная группировка определений либо по нарастанию, либо по ослаблению эмоционально-смысловой значимости: «Не жалею,не зову, не плачу,//Все пройдет, как с белых яблонь дым».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Антитеза </a:t>
            </a:r>
            <a:r>
              <a:rPr lang="ru-RU" sz="1200" smtClean="0"/>
              <a:t>– противопоставление: «Черный вечер, белый снег.Ветер.Ветер.»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Инвектива </a:t>
            </a:r>
            <a:r>
              <a:rPr lang="ru-RU" sz="1200" smtClean="0"/>
              <a:t>– резкое обвинение ( в противоположность панегирику- восхвалению): «А вы, надменные потомки…подлостью прославленных отцов».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Бессоюзие </a:t>
            </a:r>
            <a:r>
              <a:rPr lang="ru-RU" sz="1200" smtClean="0"/>
              <a:t>– намеренный пропуск союзов: «Мелькают мимо будки, бабы,//Мальчишки, лавки,  фонари,//Дворцы, сады, монастыри…».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Многосоюзие</a:t>
            </a:r>
            <a:r>
              <a:rPr lang="ru-RU" sz="1200" smtClean="0"/>
              <a:t>- увеличение числа союзов между словами с целью замедлить речь вынужденными паузами, сделать ее выразительнее: « И волны теснятся , и мчатся назад,//И снова приходят, и о берег бьют…».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Параллелизм </a:t>
            </a:r>
            <a:r>
              <a:rPr lang="ru-RU" sz="1200" smtClean="0"/>
              <a:t>– однородное синтаксическое построение предложений: « Твой ум глубок, что море,// Твой дух высок, что горы».</a:t>
            </a:r>
            <a:endParaRPr lang="ru-RU" sz="1200" b="1" smtClean="0"/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Инверсия </a:t>
            </a:r>
            <a:r>
              <a:rPr lang="ru-RU" sz="1200" smtClean="0"/>
              <a:t>– нарушение общепринятого порядка слов, перестановка частей фразы: «…где глаз людей обрывается куцый», « И смертью чужой сей земли неуспокоенные гости».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Парцелляция – </a:t>
            </a:r>
            <a:r>
              <a:rPr lang="ru-RU" sz="1200" smtClean="0"/>
              <a:t>расчленение высказывания; оформление части простого или сложного предложения в качестве отдельной синтаксической структуры: Жена называла его чудик. Иногда ласково</a:t>
            </a:r>
          </a:p>
          <a:p>
            <a:pPr eaLnBrk="1" hangingPunct="1">
              <a:lnSpc>
                <a:spcPct val="80000"/>
              </a:lnSpc>
            </a:pPr>
            <a:r>
              <a:rPr lang="ru-RU" sz="1200" b="1" smtClean="0"/>
              <a:t>Эллипсис </a:t>
            </a:r>
            <a:r>
              <a:rPr lang="ru-RU" sz="1400" b="1" smtClean="0"/>
              <a:t>–</a:t>
            </a:r>
            <a:r>
              <a:rPr lang="ru-RU" sz="1200" smtClean="0"/>
              <a:t> опущение каких-либо членов предложения с целью выделения оставшихся слов: « Мы сёла- в пепел, грады – в прах, в мечи – серпы и плуги…»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endParaRPr lang="ru-RU" sz="1400" smtClean="0"/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body" sz="half" idx="2"/>
          </p:nvPr>
        </p:nvSpPr>
        <p:spPr bwMode="auto">
          <a:xfrm>
            <a:off x="5105400" y="1143000"/>
            <a:ext cx="3886200" cy="5562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80000"/>
              </a:lnSpc>
            </a:pPr>
            <a:r>
              <a:rPr lang="ru-RU" sz="1400" b="1" smtClean="0">
                <a:solidFill>
                  <a:schemeClr val="hlink"/>
                </a:solidFill>
              </a:rPr>
              <a:t>ПОЭТИЧЕСКАЯ ФОНЕТИКА</a:t>
            </a:r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Аллитерация – </a:t>
            </a:r>
            <a:r>
              <a:rPr lang="ru-RU" sz="1400" smtClean="0"/>
              <a:t>повторение согласных звуков: «Пушки с пристани палят…», « Пора, перо покоя просит…».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Ассонанс –</a:t>
            </a:r>
            <a:r>
              <a:rPr lang="ru-RU" sz="1400" smtClean="0"/>
              <a:t> повторение гласных звуков: «Стало в комнате темно.//Заслоняет слон окно.//Или это снится сон?//Динь – дон. Динь – дон.»</a:t>
            </a:r>
            <a:endParaRPr lang="ru-RU" sz="1400" b="1" smtClean="0"/>
          </a:p>
          <a:p>
            <a:pPr eaLnBrk="1" hangingPunct="1">
              <a:lnSpc>
                <a:spcPct val="80000"/>
              </a:lnSpc>
            </a:pPr>
            <a:r>
              <a:rPr lang="ru-RU" sz="1400" b="1" smtClean="0"/>
              <a:t>Анафора –</a:t>
            </a:r>
            <a:r>
              <a:rPr lang="ru-RU" sz="1400" smtClean="0"/>
              <a:t> единоначатие: «Вечер. Взморье. Вздохи ветра. Величавый возглас волн.»</a:t>
            </a:r>
          </a:p>
        </p:txBody>
      </p:sp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5410200" y="3200400"/>
            <a:ext cx="37338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ru-RU" sz="1200" b="1">
                <a:effectLst>
                  <a:outerShdw blurRad="38100" dist="38100" dir="2700000" algn="tl">
                    <a:srgbClr val="FFFFFF"/>
                  </a:outerShdw>
                </a:effectLst>
              </a:rPr>
              <a:t>Сарказм</a:t>
            </a:r>
            <a:r>
              <a:rPr lang="ru-RU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- (греч. </a:t>
            </a:r>
            <a:r>
              <a:rPr lang="en-US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sarkasmos</a:t>
            </a:r>
            <a:r>
              <a:rPr lang="ru-RU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, от </a:t>
            </a:r>
            <a:r>
              <a:rPr lang="en-US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sarkaso </a:t>
            </a:r>
            <a:r>
              <a:rPr lang="ru-RU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— рву мясо) Высшая степень иронии, едкая, язвительная насмешка, выражающаяся часто в обличениях социального характера:</a:t>
            </a:r>
          </a:p>
          <a:p>
            <a:pPr>
              <a:defRPr/>
            </a:pPr>
            <a:r>
              <a:rPr lang="ru-RU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Вот   уважать  кого  должны   мы   на  безлюдьи!</a:t>
            </a:r>
          </a:p>
          <a:p>
            <a:pPr>
              <a:defRPr/>
            </a:pPr>
            <a:r>
              <a:rPr lang="ru-RU" sz="1200">
                <a:effectLst>
                  <a:outerShdw blurRad="38100" dist="38100" dir="2700000" algn="tl">
                    <a:srgbClr val="FFFFFF"/>
                  </a:outerShdw>
                </a:effectLst>
              </a:rPr>
              <a:t>     Вот наши </a:t>
            </a:r>
            <a:r>
              <a:rPr lang="ru-RU" sz="1200" i="1">
                <a:effectLst>
                  <a:outerShdw blurRad="38100" dist="38100" dir="2700000" algn="tl">
                    <a:srgbClr val="FFFFFF"/>
                  </a:outerShdw>
                </a:effectLst>
              </a:rPr>
              <a:t>строгие ценители и судьи!</a:t>
            </a:r>
          </a:p>
        </p:txBody>
      </p:sp>
      <p:pic>
        <p:nvPicPr>
          <p:cNvPr id="8198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0" y="4660900"/>
            <a:ext cx="2286000" cy="219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153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153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536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1536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2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536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536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1536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20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20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2000" fill="hold"/>
                                        <p:tgtEl>
                                          <p:spTgt spid="1536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2000" fill="hold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0" fill="hold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2000" fill="hold"/>
                                        <p:tgtEl>
                                          <p:spTgt spid="1536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2000" fill="hold"/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0" fill="hold"/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2000" fill="hold"/>
                                        <p:tgtEl>
                                          <p:spTgt spid="1536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2000"/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2000" fill="hold"/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2000" fill="hold"/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1536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2000" fill="hold"/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0" fill="hold"/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2000" fill="hold"/>
                                        <p:tgtEl>
                                          <p:spTgt spid="1536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2000" fill="hold"/>
                                        <p:tgtEl>
                                          <p:spTgt spid="1536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8" dur="2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2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2000" fill="hold"/>
                                        <p:tgtEl>
                                          <p:spTgt spid="153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20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20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2000" fill="hold"/>
                                        <p:tgtEl>
                                          <p:spTgt spid="153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0" dur="20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0" fill="hold"/>
                                        <p:tgtEl>
                                          <p:spTgt spid="153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2000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20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20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2000" fill="hold"/>
                                        <p:tgtEl>
                                          <p:spTgt spid="153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2000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2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2000" fill="hold"/>
                                        <p:tgtEl>
                                          <p:spTgt spid="153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7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2000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2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2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2000" fill="hold"/>
                                        <p:tgtEl>
                                          <p:spTgt spid="153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3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2000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2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0" fill="hold"/>
                                        <p:tgtEl>
                                          <p:spTgt spid="153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sz="quarter"/>
          </p:nvPr>
        </p:nvSpPr>
        <p:spPr>
          <a:xfrm>
            <a:off x="609600" y="2514600"/>
            <a:ext cx="7772400" cy="1470025"/>
          </a:xfrm>
        </p:spPr>
        <p:txBody>
          <a:bodyPr/>
          <a:lstStyle/>
          <a:p>
            <a:r>
              <a:rPr lang="ru-RU" sz="9600" b="1" i="1" u="sng" spc="3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9600" b="1" i="1" u="sng" spc="3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539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Оформление по умолчанию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546</TotalTime>
  <Words>980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Оформление по умолчанию</vt:lpstr>
      <vt:lpstr>Творческая работа   по теме:Тропы и фигуры речи. участника литературной студии «Апрель» ученицы 10-А класса ГУ ЛНР «ЛОУ СШ№5» Филатовой Ирины</vt:lpstr>
      <vt:lpstr>Тропы и фигуры речи (средства художественной выразительности)</vt:lpstr>
      <vt:lpstr> </vt:lpstr>
      <vt:lpstr>Прежде, чем рассматривать вопрос об изобразительных средствах языка, к которым относятся тропы и фигуры речи, необходимо понять, что такое полисемия или многозначность слов</vt:lpstr>
      <vt:lpstr>Тропы и фигуры речи (средства художественной выразительности) </vt:lpstr>
      <vt:lpstr>Тропы и фигуры речи (средства художественной выразительности)</vt:lpstr>
      <vt:lpstr>Определения некоторых  тропов и фигур речи</vt:lpstr>
      <vt:lpstr>Определения некоторых  тропов и фигур речи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>Урок</dc:subject>
  <dc:creator>Стрелкова Н.</dc:creator>
  <cp:lastModifiedBy>Лилия</cp:lastModifiedBy>
  <cp:revision>12</cp:revision>
  <cp:lastPrinted>1601-01-01T00:00:00Z</cp:lastPrinted>
  <dcterms:created xsi:type="dcterms:W3CDTF">1601-01-01T00:00:00Z</dcterms:created>
  <dcterms:modified xsi:type="dcterms:W3CDTF">2020-07-31T05:34:18Z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