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59" r:id="rId3"/>
    <p:sldId id="257" r:id="rId4"/>
    <p:sldId id="258" r:id="rId5"/>
    <p:sldId id="28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91" r:id="rId18"/>
    <p:sldId id="282" r:id="rId19"/>
    <p:sldId id="281" r:id="rId20"/>
    <p:sldId id="273" r:id="rId21"/>
    <p:sldId id="277" r:id="rId22"/>
    <p:sldId id="275" r:id="rId23"/>
    <p:sldId id="278" r:id="rId24"/>
    <p:sldId id="284" r:id="rId25"/>
    <p:sldId id="285" r:id="rId26"/>
    <p:sldId id="279" r:id="rId27"/>
    <p:sldId id="286" r:id="rId28"/>
    <p:sldId id="283" r:id="rId29"/>
    <p:sldId id="276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0C0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31CBA-2E34-4084-97E0-0454BA0EC3B7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CCCF5-B06C-41C3-A581-A2465ADD0E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953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CCF5-B06C-41C3-A581-A2465ADD0E9A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CCF5-B06C-41C3-A581-A2465ADD0E9A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609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найменша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 в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родині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/>
            </a:r>
            <a:b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</a:b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«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мізинчик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09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манісінька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, як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кошенятко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09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дуже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гарна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09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лісова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09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боровинкова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609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пухка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entury Schoolbook" pitchFamily="18" charset="0"/>
                <a:cs typeface="Century Schoolbook" pitchFamily="18" charset="0"/>
              </a:rPr>
              <a:t>, як мох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CCF5-B06C-41C3-A581-A2465ADD0E9A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CCF5-B06C-41C3-A581-A2465ADD0E9A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CCF5-B06C-41C3-A581-A2465ADD0E9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CCCF5-B06C-41C3-A581-A2465ADD0E9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81F2C7E-C2B6-41C8-A57F-071AB40336CF}" type="datetimeFigureOut">
              <a:rPr lang="ru-RU" smtClean="0"/>
              <a:pPr/>
              <a:t>29.07.2020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B9AEB37-0CD2-457C-AB9F-E33B6DD86B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OObDaj5ti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0528" y="0"/>
            <a:ext cx="9533016" cy="7245424"/>
          </a:xfrm>
          <a:prstGeom prst="rect">
            <a:avLst/>
          </a:prstGeom>
        </p:spPr>
      </p:pic>
      <p:pic>
        <p:nvPicPr>
          <p:cNvPr id="4" name="Рисунок 3" descr="huha-mohovinka5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2223170"/>
            <a:ext cx="3851920" cy="46348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1052736"/>
            <a:ext cx="47525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Королів-Старий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Казка «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Хуха-Моховинка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Характеристика образу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Хухи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Світлий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життєствердний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погляд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зовнішності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(портрета)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казкових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істот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Наскрізний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гуманізм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казок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dirty="0"/>
          </a:p>
        </p:txBody>
      </p:sp>
      <p:pic>
        <p:nvPicPr>
          <p:cNvPr id="9" name="Рисунок 8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5877272"/>
            <a:ext cx="668825" cy="651749"/>
          </a:xfrm>
          <a:prstGeom prst="rect">
            <a:avLst/>
          </a:prstGeom>
        </p:spPr>
      </p:pic>
      <p:pic>
        <p:nvPicPr>
          <p:cNvPr id="10" name="Рисунок 9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5877272"/>
            <a:ext cx="668825" cy="651749"/>
          </a:xfrm>
          <a:prstGeom prst="rect">
            <a:avLst/>
          </a:prstGeom>
        </p:spPr>
      </p:pic>
      <p:pic>
        <p:nvPicPr>
          <p:cNvPr id="11" name="Рисунок 10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5877272"/>
            <a:ext cx="668825" cy="651749"/>
          </a:xfrm>
          <a:prstGeom prst="rect">
            <a:avLst/>
          </a:prstGeom>
        </p:spPr>
      </p:pic>
      <p:pic>
        <p:nvPicPr>
          <p:cNvPr id="12" name="Рисунок 11" descr="11947535_861734620572348_8687470896397174394_n — копия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260648"/>
            <a:ext cx="1872208" cy="1728192"/>
          </a:xfrm>
          <a:prstGeom prst="rect">
            <a:avLst/>
          </a:prstGeom>
        </p:spPr>
      </p:pic>
      <p:pic>
        <p:nvPicPr>
          <p:cNvPr id="13" name="Рисунок 12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5877272"/>
            <a:ext cx="668825" cy="65174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_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9878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err="1">
                <a:solidFill>
                  <a:schemeClr val="bg1"/>
                </a:solidFill>
              </a:rPr>
              <a:t>Мавка</a:t>
            </a:r>
            <a:r>
              <a:rPr lang="ru-RU" sz="3200" b="1" dirty="0">
                <a:solidFill>
                  <a:schemeClr val="bg1"/>
                </a:solidFill>
              </a:rPr>
              <a:t> (Русалка </a:t>
            </a:r>
            <a:r>
              <a:rPr lang="ru-RU" sz="3200" b="1" dirty="0" err="1">
                <a:solidFill>
                  <a:schemeClr val="bg1"/>
                </a:solidFill>
              </a:rPr>
              <a:t>лісова</a:t>
            </a:r>
            <a:r>
              <a:rPr lang="ru-RU" sz="3200" b="1" dirty="0">
                <a:solidFill>
                  <a:schemeClr val="bg1"/>
                </a:solidFill>
              </a:rPr>
              <a:t>) – дух </a:t>
            </a:r>
            <a:r>
              <a:rPr lang="ru-RU" sz="3200" b="1" dirty="0" err="1">
                <a:solidFill>
                  <a:schemeClr val="bg1"/>
                </a:solidFill>
              </a:rPr>
              <a:t>дівчини</a:t>
            </a:r>
            <a:r>
              <a:rPr lang="ru-RU" sz="3200" b="1" dirty="0">
                <a:solidFill>
                  <a:schemeClr val="bg1"/>
                </a:solidFill>
              </a:rPr>
              <a:t>, яка </a:t>
            </a:r>
            <a:r>
              <a:rPr lang="ru-RU" sz="3200" b="1" dirty="0" err="1">
                <a:solidFill>
                  <a:schemeClr val="bg1"/>
                </a:solidFill>
              </a:rPr>
              <a:t>загинула</a:t>
            </a:r>
            <a:r>
              <a:rPr lang="ru-RU" sz="3200" b="1" dirty="0">
                <a:solidFill>
                  <a:schemeClr val="bg1"/>
                </a:solidFill>
              </a:rPr>
              <a:t> в </a:t>
            </a:r>
            <a:r>
              <a:rPr lang="ru-RU" sz="3200" b="1" dirty="0" err="1">
                <a:solidFill>
                  <a:schemeClr val="bg1"/>
                </a:solidFill>
              </a:rPr>
              <a:t>лісі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з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різних</a:t>
            </a:r>
            <a:r>
              <a:rPr lang="ru-RU" sz="3200" b="1" dirty="0">
                <a:solidFill>
                  <a:schemeClr val="bg1"/>
                </a:solidFill>
              </a:rPr>
              <a:t> причин. </a:t>
            </a:r>
            <a:r>
              <a:rPr lang="ru-RU" sz="3200" b="1" dirty="0" err="1" smtClean="0">
                <a:solidFill>
                  <a:schemeClr val="bg1"/>
                </a:solidFill>
              </a:rPr>
              <a:t>Одяг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сплетений </a:t>
            </a:r>
            <a:r>
              <a:rPr lang="ru-RU" sz="3200" b="1" dirty="0" err="1">
                <a:solidFill>
                  <a:schemeClr val="bg1"/>
                </a:solidFill>
              </a:rPr>
              <a:t>з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>
                <a:solidFill>
                  <a:schemeClr val="bg1"/>
                </a:solidFill>
              </a:rPr>
              <a:t>вербових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r>
              <a:rPr lang="uk-UA" sz="3200" b="1" dirty="0" smtClean="0">
                <a:solidFill>
                  <a:schemeClr val="bg1"/>
                </a:solidFill>
              </a:rPr>
              <a:t>гілок.</a:t>
            </a:r>
            <a:r>
              <a:rPr lang="ru-RU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 descr="11947535_861734620572348_8687470896397174394_n — копи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157192"/>
            <a:ext cx="1374279" cy="13391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36842932_1aapsdbrntrtmplt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kiki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29999" y="2901901"/>
            <a:ext cx="4314001" cy="39560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252536" y="0"/>
            <a:ext cx="9628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Мавки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нявки</a:t>
            </a:r>
            <a:r>
              <a:rPr lang="uk-UA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,русалки)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уособлюють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дітей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котрі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народилися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мертвими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померли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нехрещеними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гарних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дівчат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привабливим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виглядом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заманюють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хлопців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залоскочують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смерті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pic>
        <p:nvPicPr>
          <p:cNvPr id="5" name="Рисунок 4" descr="11947535_861734620572348_8687470896397174394_n — копи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5157192"/>
            <a:ext cx="788690" cy="783634"/>
          </a:xfrm>
          <a:prstGeom prst="rect">
            <a:avLst/>
          </a:prstGeom>
        </p:spPr>
      </p:pic>
      <p:pic>
        <p:nvPicPr>
          <p:cNvPr id="6" name="Рисунок 5" descr="11947535_861734620572348_8687470896397174394_n — копи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700808"/>
            <a:ext cx="788690" cy="783634"/>
          </a:xfrm>
          <a:prstGeom prst="rect">
            <a:avLst/>
          </a:prstGeom>
        </p:spPr>
      </p:pic>
      <p:pic>
        <p:nvPicPr>
          <p:cNvPr id="7" name="Рисунок 6" descr="11947535_861734620572348_8687470896397174394_n — копи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628800"/>
            <a:ext cx="788690" cy="783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art_trava_fon_zelen_svet_iskry_3000x19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liho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48680"/>
            <a:ext cx="4710504" cy="53732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0"/>
            <a:ext cx="39239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Болотяник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деякими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повір'ями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болотник жив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великому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кам'яному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будинку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болота.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старезного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діда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покритого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водоростями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довгою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бородою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хвостом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Міг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перевтілюватися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істоти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</a:t>
            </a:r>
          </a:p>
          <a:p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дитину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козла, собаку,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рибу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Рисунок 5" descr="11947535_861734620572348_8687470896397174394_n — копия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068960"/>
            <a:ext cx="1224136" cy="1224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вордула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187624" y="5661248"/>
            <a:ext cx="7138493" cy="10156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u="sng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Вовкулака</a:t>
            </a:r>
            <a:r>
              <a:rPr kumimoji="0" lang="ru-RU" sz="2000" b="1" u="sng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2000" b="1" u="sng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вовкун</a:t>
            </a:r>
            <a:r>
              <a:rPr kumimoji="0" lang="ru-RU" sz="2000" b="1" u="sng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)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 —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надзвичайна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напівфантастична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істота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Вовкулака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—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людина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здатна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обертатися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вовком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або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зачаклована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в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цього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звіра</a:t>
            </a:r>
            <a:r>
              <a:rPr kumimoji="0" lang="ru-RU" sz="2000" b="1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76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358719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0316" y="2658641"/>
            <a:ext cx="4513684" cy="4199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188640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u="sng" dirty="0" err="1">
                <a:solidFill>
                  <a:schemeClr val="bg1"/>
                </a:solidFill>
              </a:rPr>
              <a:t>Потерчá</a:t>
            </a:r>
            <a:r>
              <a:rPr lang="ru-RU" sz="2800" b="1" dirty="0">
                <a:solidFill>
                  <a:schemeClr val="bg1"/>
                </a:solidFill>
              </a:rPr>
              <a:t> </a:t>
            </a:r>
            <a:r>
              <a:rPr lang="uk-UA" sz="2800" b="1" dirty="0" smtClean="0">
                <a:solidFill>
                  <a:schemeClr val="bg1"/>
                </a:solidFill>
              </a:rPr>
              <a:t>— </a:t>
            </a:r>
            <a:r>
              <a:rPr lang="uk-UA" sz="2800" b="1" dirty="0">
                <a:solidFill>
                  <a:schemeClr val="bg1"/>
                </a:solidFill>
              </a:rPr>
              <a:t>душі дітей, які померли нехрещеними </a:t>
            </a:r>
            <a:r>
              <a:rPr lang="uk-UA" sz="2800" b="1" dirty="0" smtClean="0">
                <a:solidFill>
                  <a:schemeClr val="bg1"/>
                </a:solidFill>
              </a:rPr>
              <a:t>або </a:t>
            </a:r>
            <a:r>
              <a:rPr lang="uk-UA" sz="2800" b="1" dirty="0">
                <a:solidFill>
                  <a:schemeClr val="bg1"/>
                </a:solidFill>
              </a:rPr>
              <a:t>не </a:t>
            </a:r>
            <a:r>
              <a:rPr lang="uk-UA" sz="2800" b="1" dirty="0" smtClean="0">
                <a:solidFill>
                  <a:schemeClr val="bg1"/>
                </a:solidFill>
              </a:rPr>
              <a:t>своєю смертю, народилися мертвими;д</a:t>
            </a:r>
            <a:r>
              <a:rPr lang="ru-RU" sz="2800" b="1" dirty="0" err="1" smtClean="0">
                <a:solidFill>
                  <a:schemeClr val="bg1"/>
                </a:solidFill>
              </a:rPr>
              <a:t>емонічна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істота</a:t>
            </a:r>
            <a:r>
              <a:rPr lang="ru-RU" sz="2800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2800" b="1" dirty="0" err="1" smtClean="0">
                <a:solidFill>
                  <a:schemeClr val="bg1"/>
                </a:solidFill>
              </a:rPr>
              <a:t>Ходять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у </a:t>
            </a:r>
            <a:r>
              <a:rPr lang="ru-RU" sz="2800" b="1" dirty="0" err="1">
                <a:solidFill>
                  <a:schemeClr val="bg1"/>
                </a:solidFill>
              </a:rPr>
              <a:t>темряві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і</a:t>
            </a:r>
            <a:r>
              <a:rPr lang="ru-RU" sz="2800" b="1" dirty="0" err="1">
                <a:solidFill>
                  <a:schemeClr val="bg1"/>
                </a:solidFill>
              </a:rPr>
              <a:t>з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свічками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що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блимають</a:t>
            </a:r>
            <a:r>
              <a:rPr lang="ru-RU" sz="2800" b="1" dirty="0">
                <a:solidFill>
                  <a:schemeClr val="bg1"/>
                </a:solidFill>
              </a:rPr>
              <a:t>, то </a:t>
            </a:r>
            <a:r>
              <a:rPr lang="ru-RU" sz="2800" b="1" dirty="0" err="1">
                <a:solidFill>
                  <a:schemeClr val="bg1"/>
                </a:solidFill>
              </a:rPr>
              <a:t>спалахуючи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</a:rPr>
              <a:t>то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гаснучи</a:t>
            </a:r>
            <a:r>
              <a:rPr lang="uk-UA" sz="2800" b="1" dirty="0">
                <a:solidFill>
                  <a:schemeClr val="bg1"/>
                </a:solidFill>
              </a:rPr>
              <a:t>,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заманюють</a:t>
            </a:r>
            <a:r>
              <a:rPr lang="ru-RU" sz="2800" b="1" dirty="0">
                <a:solidFill>
                  <a:schemeClr val="bg1"/>
                </a:solidFill>
              </a:rPr>
              <a:t> людей у болото.</a:t>
            </a:r>
          </a:p>
          <a:p>
            <a:endParaRPr lang="ru-RU" dirty="0"/>
          </a:p>
        </p:txBody>
      </p:sp>
      <p:pic>
        <p:nvPicPr>
          <p:cNvPr id="6" name="Рисунок 5" descr="11947535_861734620572348_868747089639717439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933056"/>
            <a:ext cx="1815294" cy="1728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normal_HJ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864080" cy="6858001"/>
          </a:xfrm>
          <a:prstGeom prst="rect">
            <a:avLst/>
          </a:prstGeom>
        </p:spPr>
      </p:pic>
      <p:pic>
        <p:nvPicPr>
          <p:cNvPr id="2" name="Рисунок 1" descr="7247_Huha2-800x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0"/>
            <a:ext cx="525664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12776"/>
            <a:ext cx="49320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Ху́хи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лісові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слов'янській міфології. 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уяві слов'янських народів добрі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духи,</a:t>
            </a: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своїм зовнішнім виглядом схожі 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маленьких пухнастих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звірків.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11947535_861734620572348_868747089639717439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4437112"/>
            <a:ext cx="1633736" cy="1612610"/>
          </a:xfrm>
          <a:prstGeom prst="rect">
            <a:avLst/>
          </a:prstGeom>
        </p:spPr>
      </p:pic>
      <p:pic>
        <p:nvPicPr>
          <p:cNvPr id="6" name="Рисунок 5" descr="11947535_861734620572348_8687470896397174394_n — копия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692696"/>
            <a:ext cx="798215" cy="777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louds_texture29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3789040" cy="44213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39952" y="188640"/>
            <a:ext cx="90556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Хухи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рідко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спілкуються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людьми, </a:t>
            </a:r>
          </a:p>
          <a:p>
            <a:r>
              <a:rPr lang="ru-RU" sz="2400" b="1" dirty="0" err="1" smtClean="0"/>
              <a:t>але</a:t>
            </a:r>
            <a:r>
              <a:rPr lang="ru-RU" sz="2400" b="1" dirty="0" smtClean="0"/>
              <a:t> коли </a:t>
            </a:r>
            <a:r>
              <a:rPr lang="ru-RU" sz="2400" b="1" dirty="0" err="1" smtClean="0"/>
              <a:t>спілкуються</a:t>
            </a:r>
            <a:r>
              <a:rPr lang="ru-RU" sz="2400" b="1" dirty="0" smtClean="0"/>
              <a:t> ,то </a:t>
            </a:r>
            <a:r>
              <a:rPr lang="ru-RU" sz="2400" b="1" dirty="0" err="1" smtClean="0"/>
              <a:t>стають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для людей </a:t>
            </a:r>
            <a:r>
              <a:rPr lang="ru-RU" sz="2400" b="1" dirty="0" err="1" smtClean="0"/>
              <a:t>невидимими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А </a:t>
            </a:r>
            <a:r>
              <a:rPr lang="ru-RU" sz="2400" b="1" dirty="0" err="1" smtClean="0"/>
              <a:t>побачити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їх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можуть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тільки</a:t>
            </a:r>
            <a:r>
              <a:rPr lang="ru-RU" sz="2400" b="1" dirty="0" smtClean="0"/>
              <a:t> люди </a:t>
            </a:r>
            <a:r>
              <a:rPr lang="ru-RU" sz="2400" b="1" dirty="0" err="1" smtClean="0"/>
              <a:t>з</a:t>
            </a:r>
            <a:r>
              <a:rPr lang="ru-RU" sz="2400" b="1" dirty="0" smtClean="0"/>
              <a:t> </a:t>
            </a:r>
          </a:p>
          <a:p>
            <a:r>
              <a:rPr lang="ru-RU" sz="2400" b="1" dirty="0" err="1" smtClean="0"/>
              <a:t>добрим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серцем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світлою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душею</a:t>
            </a:r>
            <a:r>
              <a:rPr lang="ru-RU" sz="2400" b="1" dirty="0" smtClean="0"/>
              <a:t>, </a:t>
            </a:r>
          </a:p>
          <a:p>
            <a:r>
              <a:rPr lang="ru-RU" sz="2400" b="1" dirty="0" smtClean="0"/>
              <a:t>люди, </a:t>
            </a:r>
            <a:r>
              <a:rPr lang="ru-RU" sz="2400" b="1" dirty="0" err="1" smtClean="0"/>
              <a:t>що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ніколи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нікого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/>
              <a:t>не </a:t>
            </a:r>
            <a:r>
              <a:rPr lang="ru-RU" sz="2400" b="1" dirty="0" err="1" smtClean="0"/>
              <a:t>ображають</a:t>
            </a:r>
            <a:r>
              <a:rPr lang="ru-RU" sz="2400" b="1" dirty="0" smtClean="0"/>
              <a:t>.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7932" y="4725144"/>
            <a:ext cx="88160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/>
              <a:t>Хухи</a:t>
            </a:r>
            <a:r>
              <a:rPr lang="ru-RU" sz="2000" b="1" dirty="0"/>
              <a:t> </a:t>
            </a:r>
            <a:r>
              <a:rPr lang="ru-RU" sz="2000" b="1" dirty="0" err="1"/>
              <a:t>мають</a:t>
            </a:r>
            <a:r>
              <a:rPr lang="ru-RU" sz="2000" b="1" dirty="0"/>
              <a:t> </a:t>
            </a:r>
            <a:r>
              <a:rPr lang="ru-RU" sz="2000" b="1" dirty="0" err="1"/>
              <a:t>здібність</a:t>
            </a:r>
            <a:r>
              <a:rPr lang="ru-RU" sz="2000" b="1" dirty="0"/>
              <a:t> </a:t>
            </a:r>
            <a:r>
              <a:rPr lang="ru-RU" sz="2000" b="1" dirty="0" err="1"/>
              <a:t>змінювати</a:t>
            </a:r>
            <a:r>
              <a:rPr lang="ru-RU" sz="2000" b="1" dirty="0"/>
              <a:t> </a:t>
            </a:r>
            <a:r>
              <a:rPr lang="ru-RU" sz="2000" b="1" dirty="0" err="1"/>
              <a:t>забарвлення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шерсті</a:t>
            </a:r>
            <a:r>
              <a:rPr lang="ru-RU" sz="2000" b="1" dirty="0"/>
              <a:t> в </a:t>
            </a:r>
            <a:r>
              <a:rPr lang="ru-RU" sz="2000" b="1" dirty="0" err="1"/>
              <a:t>залежності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того </a:t>
            </a:r>
            <a:r>
              <a:rPr lang="ru-RU" sz="2000" b="1" dirty="0" err="1"/>
              <a:t>місця</a:t>
            </a:r>
            <a:r>
              <a:rPr lang="ru-RU" sz="2000" b="1" dirty="0"/>
              <a:t>, </a:t>
            </a:r>
            <a:r>
              <a:rPr lang="ru-RU" sz="2000" b="1" dirty="0" smtClean="0"/>
              <a:t>де </a:t>
            </a:r>
            <a:r>
              <a:rPr lang="ru-RU" sz="2000" b="1" dirty="0"/>
              <a:t>вони </a:t>
            </a:r>
            <a:r>
              <a:rPr lang="ru-RU" sz="2000" b="1" dirty="0" err="1"/>
              <a:t>перебувають</a:t>
            </a:r>
            <a:r>
              <a:rPr lang="ru-RU" sz="2000" b="1" dirty="0"/>
              <a:t>. </a:t>
            </a:r>
            <a:r>
              <a:rPr lang="ru-RU" sz="2000" b="1" dirty="0" err="1" smtClean="0"/>
              <a:t>Якщо</a:t>
            </a:r>
            <a:r>
              <a:rPr lang="ru-RU" sz="2000" b="1" dirty="0" smtClean="0"/>
              <a:t> </a:t>
            </a:r>
            <a:r>
              <a:rPr lang="ru-RU" sz="2000" b="1" dirty="0"/>
              <a:t>вони </a:t>
            </a:r>
            <a:r>
              <a:rPr lang="ru-RU" sz="2000" b="1" dirty="0" err="1"/>
              <a:t>перебувають</a:t>
            </a:r>
            <a:r>
              <a:rPr lang="ru-RU" sz="2000" b="1" dirty="0"/>
              <a:t> </a:t>
            </a:r>
            <a:r>
              <a:rPr lang="ru-RU" sz="2000" b="1" dirty="0" err="1"/>
              <a:t>серед</a:t>
            </a:r>
            <a:r>
              <a:rPr lang="ru-RU" sz="2000" b="1" dirty="0"/>
              <a:t> трави, </a:t>
            </a:r>
            <a:r>
              <a:rPr lang="ru-RU" sz="2000" b="1" dirty="0" err="1"/>
              <a:t>їх</a:t>
            </a:r>
            <a:r>
              <a:rPr lang="ru-RU" sz="2000" b="1" dirty="0"/>
              <a:t> шерсть </a:t>
            </a:r>
            <a:r>
              <a:rPr lang="ru-RU" sz="2000" b="1" dirty="0" err="1"/>
              <a:t>стає</a:t>
            </a:r>
            <a:r>
              <a:rPr lang="ru-RU" sz="2000" b="1" dirty="0"/>
              <a:t> зеленою, </a:t>
            </a:r>
            <a:r>
              <a:rPr lang="ru-RU" sz="2000" b="1" dirty="0" smtClean="0"/>
              <a:t>а 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осіннього</a:t>
            </a:r>
            <a:r>
              <a:rPr lang="ru-RU" sz="2000" b="1" dirty="0"/>
              <a:t> </a:t>
            </a:r>
            <a:r>
              <a:rPr lang="ru-RU" sz="2000" b="1" dirty="0" err="1"/>
              <a:t>листя</a:t>
            </a:r>
            <a:r>
              <a:rPr lang="ru-RU" sz="2000" b="1" dirty="0"/>
              <a:t>, </a:t>
            </a:r>
            <a:r>
              <a:rPr lang="ru-RU" sz="2000" b="1" dirty="0" err="1"/>
              <a:t>піску</a:t>
            </a:r>
            <a:r>
              <a:rPr lang="ru-RU" sz="2000" b="1" dirty="0"/>
              <a:t>, </a:t>
            </a:r>
            <a:r>
              <a:rPr lang="ru-RU" sz="2000" b="1" dirty="0" err="1" smtClean="0"/>
              <a:t>чи</a:t>
            </a:r>
            <a:r>
              <a:rPr lang="ru-RU" sz="2000" b="1" dirty="0" smtClean="0"/>
              <a:t> </a:t>
            </a:r>
            <a:r>
              <a:rPr lang="ru-RU" sz="2000" b="1" dirty="0" err="1"/>
              <a:t>старої</a:t>
            </a:r>
            <a:r>
              <a:rPr lang="ru-RU" sz="2000" b="1" dirty="0"/>
              <a:t> </a:t>
            </a:r>
            <a:r>
              <a:rPr lang="ru-RU" sz="2000" b="1" dirty="0" err="1"/>
              <a:t>хвої</a:t>
            </a:r>
            <a:r>
              <a:rPr lang="ru-RU" sz="2000" b="1" dirty="0"/>
              <a:t> - </a:t>
            </a:r>
            <a:r>
              <a:rPr lang="ru-RU" sz="2000" b="1" dirty="0" err="1"/>
              <a:t>жовтою</a:t>
            </a:r>
            <a:r>
              <a:rPr lang="ru-RU" sz="2000" b="1" dirty="0"/>
              <a:t>, </a:t>
            </a:r>
            <a:r>
              <a:rPr lang="ru-RU" sz="2000" b="1" dirty="0" err="1"/>
              <a:t>серед</a:t>
            </a:r>
            <a:r>
              <a:rPr lang="ru-RU" sz="2000" b="1" dirty="0"/>
              <a:t> </a:t>
            </a:r>
            <a:r>
              <a:rPr lang="ru-RU" sz="2000" b="1" dirty="0" err="1"/>
              <a:t>весняних</a:t>
            </a:r>
            <a:r>
              <a:rPr lang="ru-RU" sz="2000" b="1" dirty="0"/>
              <a:t> </a:t>
            </a:r>
            <a:r>
              <a:rPr lang="ru-RU" sz="2000" b="1" dirty="0" err="1"/>
              <a:t>кущів</a:t>
            </a:r>
            <a:r>
              <a:rPr lang="ru-RU" sz="2000" b="1" dirty="0"/>
              <a:t> </a:t>
            </a:r>
            <a:r>
              <a:rPr lang="ru-RU" sz="2000" b="1" dirty="0" err="1"/>
              <a:t>глоду</a:t>
            </a:r>
            <a:r>
              <a:rPr lang="ru-RU" sz="2000" b="1" dirty="0"/>
              <a:t> </a:t>
            </a:r>
            <a:r>
              <a:rPr lang="ru-RU" sz="2000" b="1" dirty="0" smtClean="0"/>
              <a:t>-</a:t>
            </a:r>
            <a:r>
              <a:rPr lang="ru-RU" sz="2000" b="1" dirty="0" err="1" smtClean="0"/>
              <a:t>рожевою</a:t>
            </a:r>
            <a:r>
              <a:rPr lang="ru-RU" sz="2000" b="1" dirty="0"/>
              <a:t>, </a:t>
            </a:r>
            <a:r>
              <a:rPr lang="ru-RU" sz="2000" b="1" dirty="0" err="1"/>
              <a:t>біля</a:t>
            </a:r>
            <a:r>
              <a:rPr lang="ru-RU" sz="2000" b="1" dirty="0"/>
              <a:t> вересу - </a:t>
            </a:r>
            <a:r>
              <a:rPr lang="ru-RU" sz="2000" b="1" dirty="0" err="1"/>
              <a:t>ліловою</a:t>
            </a:r>
            <a:r>
              <a:rPr lang="ru-RU" sz="2000" b="1" dirty="0"/>
              <a:t>, на </a:t>
            </a:r>
            <a:r>
              <a:rPr lang="ru-RU" sz="2000" b="1" dirty="0" err="1"/>
              <a:t>снігу</a:t>
            </a:r>
            <a:r>
              <a:rPr lang="ru-RU" sz="2000" b="1" dirty="0"/>
              <a:t> - </a:t>
            </a:r>
            <a:r>
              <a:rPr lang="ru-RU" sz="2000" b="1" dirty="0" err="1"/>
              <a:t>білою</a:t>
            </a:r>
            <a:r>
              <a:rPr lang="ru-RU" sz="2000" b="1" dirty="0"/>
              <a:t>, а у </a:t>
            </a:r>
            <a:r>
              <a:rPr lang="ru-RU" sz="2000" b="1" dirty="0" err="1"/>
              <a:t>воді</a:t>
            </a:r>
            <a:r>
              <a:rPr lang="ru-RU" sz="2000" b="1" dirty="0"/>
              <a:t> - </a:t>
            </a:r>
            <a:r>
              <a:rPr lang="ru-RU" sz="2000" b="1" dirty="0" err="1"/>
              <a:t>прозорою</a:t>
            </a:r>
            <a:r>
              <a:rPr lang="ru-RU" sz="2000" b="1" dirty="0"/>
              <a:t>.</a:t>
            </a:r>
          </a:p>
          <a:p>
            <a:endParaRPr lang="ru-RU" sz="2000" b="1" dirty="0"/>
          </a:p>
        </p:txBody>
      </p:sp>
      <p:pic>
        <p:nvPicPr>
          <p:cNvPr id="8" name="Рисунок 7" descr="12208482_891123547633455_3359102399830819815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1" y="2924944"/>
            <a:ext cx="1872208" cy="18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YyfWFEeqU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4048" y="735252"/>
            <a:ext cx="388843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1)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зображення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обличчя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людини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чи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групи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людей в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живописі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скульптурі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графіці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або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фотографії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Arial" pitchFamily="34" charset="0"/>
              </a:rPr>
              <a:t>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2)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зображення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зовнішності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персонажа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засобами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художнього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слова.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88640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 err="1" smtClean="0"/>
              <a:t>Портрет-</a:t>
            </a:r>
            <a:endParaRPr lang="ru-RU" sz="6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Nc8KfnsLmP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0"/>
            <a:ext cx="5580112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1268760"/>
            <a:ext cx="3563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0"/>
            <a:ext cx="30963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1.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Опис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зовнішності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персонажа.</a:t>
            </a:r>
            <a:br>
              <a:rPr lang="ru-RU" sz="2400" b="1" dirty="0" smtClean="0">
                <a:latin typeface="Arial Narrow" pitchFamily="34" charset="0"/>
                <a:cs typeface="Arial" pitchFamily="34" charset="0"/>
              </a:rPr>
            </a:b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2. Характеристика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вчинків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, думок персонажа.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Кольорова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,</a:t>
            </a:r>
            <a:r>
              <a:rPr lang="uk-UA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звукова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,</a:t>
            </a:r>
            <a:r>
              <a:rPr lang="uk-UA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пейзажна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характеристики образу.</a:t>
            </a:r>
            <a:br>
              <a:rPr lang="ru-RU" sz="2400" b="1" dirty="0" smtClean="0">
                <a:latin typeface="Arial Narrow" pitchFamily="34" charset="0"/>
                <a:cs typeface="Arial" pitchFamily="34" charset="0"/>
              </a:rPr>
            </a:b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3.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Ставлення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uk-UA" sz="2400" b="1" dirty="0" smtClean="0">
                <a:latin typeface="Arial Narrow" pitchFamily="34" charset="0"/>
                <a:cs typeface="Arial" pitchFamily="34" charset="0"/>
              </a:rPr>
              <a:t>персонажа 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до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інших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дійових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осіб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.</a:t>
            </a:r>
            <a:br>
              <a:rPr lang="ru-RU" sz="2400" b="1" dirty="0" smtClean="0">
                <a:latin typeface="Arial Narrow" pitchFamily="34" charset="0"/>
                <a:cs typeface="Arial" pitchFamily="34" charset="0"/>
              </a:rPr>
            </a:b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4.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Ставлення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інших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героїв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, автора до</a:t>
            </a:r>
            <a:r>
              <a:rPr lang="uk-UA" sz="2400" b="1" dirty="0" smtClean="0">
                <a:latin typeface="Arial Narrow" pitchFamily="34" charset="0"/>
                <a:cs typeface="Arial" pitchFamily="34" charset="0"/>
              </a:rPr>
              <a:t> цього персонажа?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/>
            </a:r>
            <a:br>
              <a:rPr lang="ru-RU" sz="2400" b="1" dirty="0" smtClean="0">
                <a:latin typeface="Arial Narrow" pitchFamily="34" charset="0"/>
                <a:cs typeface="Arial" pitchFamily="34" charset="0"/>
              </a:rPr>
            </a:b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5.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Чому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latin typeface="Arial Narrow" pitchFamily="34" charset="0"/>
                <a:cs typeface="Arial" pitchFamily="34" charset="0"/>
              </a:rPr>
              <a:t>вчить</a:t>
            </a:r>
            <a:r>
              <a:rPr lang="ru-RU" sz="2400" b="1" dirty="0" smtClean="0">
                <a:latin typeface="Arial Narrow" pitchFamily="34" charset="0"/>
                <a:cs typeface="Arial" pitchFamily="34" charset="0"/>
              </a:rPr>
              <a:t> персонаж?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79912" y="0"/>
            <a:ext cx="4680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характеристики   персонажа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30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95536" y="4405218"/>
            <a:ext cx="3672408" cy="18774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3200" b="1" dirty="0" smtClean="0">
                <a:solidFill>
                  <a:srgbClr val="C00000"/>
                </a:solidFill>
              </a:rPr>
              <a:t>         Розподіли </a:t>
            </a:r>
            <a:r>
              <a:rPr lang="uk-UA" sz="3200" b="1" dirty="0" smtClean="0"/>
              <a:t> </a:t>
            </a:r>
            <a:r>
              <a:rPr lang="uk-UA" sz="2800" b="1" dirty="0" smtClean="0"/>
              <a:t>інформацію про     </a:t>
            </a:r>
            <a:r>
              <a:rPr lang="uk-UA" sz="2800" b="1" dirty="0" err="1" smtClean="0"/>
              <a:t>Хуху-Моховинку</a:t>
            </a:r>
            <a:r>
              <a:rPr lang="uk-UA" sz="2800" b="1" dirty="0" smtClean="0"/>
              <a:t>  </a:t>
            </a:r>
            <a:r>
              <a:rPr lang="uk-UA" sz="2800" b="1" dirty="0" smtClean="0">
                <a:solidFill>
                  <a:srgbClr val="7030A0"/>
                </a:solidFill>
              </a:rPr>
              <a:t>портрет </a:t>
            </a:r>
            <a:r>
              <a:rPr lang="uk-UA" sz="2800" b="1" dirty="0" smtClean="0"/>
              <a:t>         </a:t>
            </a:r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характер</a:t>
            </a:r>
            <a:r>
              <a:rPr lang="uk-UA" sz="2800" b="1" dirty="0" smtClean="0">
                <a:solidFill>
                  <a:srgbClr val="0070C0"/>
                </a:solidFill>
              </a:rPr>
              <a:t> 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4788024" y="400111"/>
            <a:ext cx="3816424" cy="62478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1.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голосок, як у мишки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solidFill>
                  <a:srgbClr val="17365D"/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uk-UA" sz="2000" b="1" dirty="0" smtClean="0">
                <a:solidFill>
                  <a:srgbClr val="17365D"/>
                </a:solidFill>
                <a:ea typeface="Times New Roman" pitchFamily="18" charset="0"/>
                <a:cs typeface="Arial" pitchFamily="34" charset="0"/>
              </a:rPr>
              <a:t>2</a:t>
            </a:r>
            <a:r>
              <a:rPr lang="uk-UA" sz="2000" b="1" i="1" dirty="0" smtClean="0">
                <a:solidFill>
                  <a:srgbClr val="17365D"/>
                </a:solidFill>
                <a:ea typeface="Times New Roman" pitchFamily="18" charset="0"/>
                <a:cs typeface="Arial" pitchFamily="34" charset="0"/>
              </a:rPr>
              <a:t>. 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лапки —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голенькі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зісподу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,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рожеві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3. пухка, як мох;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4.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слухняна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5 мордочка — голенька й нагадувала садову </a:t>
            </a:r>
            <a:r>
              <a:rPr lang="uk-UA" sz="2000" b="1" i="1" dirty="0" err="1" smtClean="0">
                <a:ea typeface="Times New Roman" pitchFamily="18" charset="0"/>
                <a:cs typeface="Arial" pitchFamily="34" charset="0"/>
              </a:rPr>
              <a:t>жовто-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фіолетову квіточку 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— 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«братки»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6.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добра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                                                           7.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лагідна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8</a:t>
            </a:r>
            <a:r>
              <a:rPr lang="uk-UA" sz="2000" b="1" i="1" dirty="0" smtClean="0">
                <a:solidFill>
                  <a:srgbClr val="17365D"/>
                </a:solidFill>
                <a:ea typeface="Times New Roman" pitchFamily="18" charset="0"/>
                <a:cs typeface="Arial" pitchFamily="34" charset="0"/>
              </a:rPr>
              <a:t>. 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дуже гарна;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9.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тонесенький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голосочок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, як струна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10.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робо</a:t>
            </a:r>
            <a:r>
              <a:rPr lang="uk-UA" sz="2000" b="1" i="1" dirty="0" err="1" smtClean="0">
                <a:ea typeface="Times New Roman" pitchFamily="18" charset="0"/>
                <a:cs typeface="Arial" pitchFamily="34" charset="0"/>
              </a:rPr>
              <a:t>тяща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11. 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не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примхлива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12. 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мордочка,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мов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квіточка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13. 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не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пам’ятає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лихого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14.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допомагає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тим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,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хто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цього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потребує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;</a:t>
            </a:r>
            <a:endParaRPr lang="ru-RU" sz="2000" dirty="0" smtClean="0"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15.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робить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добро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з</a:t>
            </a:r>
            <a:r>
              <a:rPr lang="ru-RU" sz="2000" b="1" i="1" dirty="0" smtClean="0"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i="1" dirty="0" err="1" smtClean="0">
                <a:ea typeface="Times New Roman" pitchFamily="18" charset="0"/>
                <a:cs typeface="Arial" pitchFamily="34" charset="0"/>
              </a:rPr>
              <a:t>повинності</a:t>
            </a:r>
            <a:r>
              <a:rPr lang="uk-UA" sz="2000" b="1" i="1" dirty="0" smtClean="0">
                <a:ea typeface="Times New Roman" pitchFamily="18" charset="0"/>
                <a:cs typeface="Arial" pitchFamily="34" charset="0"/>
              </a:rPr>
              <a:t>.</a:t>
            </a:r>
            <a:endParaRPr lang="uk-UA" sz="2000" dirty="0" smtClean="0">
              <a:cs typeface="Arial" pitchFamily="34" charset="0"/>
            </a:endParaRPr>
          </a:p>
        </p:txBody>
      </p:sp>
      <p:pic>
        <p:nvPicPr>
          <p:cNvPr id="6" name="Рисунок 5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76672"/>
            <a:ext cx="3456384" cy="3456384"/>
          </a:xfrm>
          <a:prstGeom prst="rect">
            <a:avLst/>
          </a:prstGeom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460431" y="97795"/>
            <a:ext cx="22313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C7FHd89Ik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3568" y="548681"/>
            <a:ext cx="77768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Казка кличе нас у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мандри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велить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в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сміливими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мудрими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долати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перешкоди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біди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забувати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світового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цим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вимірюється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наша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людська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сутність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                                      </a:t>
            </a: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>                                                                                        </a:t>
            </a:r>
            <a:r>
              <a:rPr lang="uk-UA" sz="3200" b="1" dirty="0"/>
              <a:t>                       </a:t>
            </a:r>
            <a:r>
              <a:rPr lang="ru-RU" sz="3200" b="1" dirty="0"/>
              <a:t> </a:t>
            </a:r>
            <a:r>
              <a:rPr lang="ru-RU" sz="3200" b="1" dirty="0" smtClean="0"/>
              <a:t>        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36097" y="3068960"/>
            <a:ext cx="2160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Шевчук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980728"/>
            <a:ext cx="932135" cy="893537"/>
          </a:xfrm>
          <a:prstGeom prst="rect">
            <a:avLst/>
          </a:prstGeom>
        </p:spPr>
      </p:pic>
      <p:pic>
        <p:nvPicPr>
          <p:cNvPr id="8" name="Рисунок 7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2276872"/>
            <a:ext cx="932135" cy="893537"/>
          </a:xfrm>
          <a:prstGeom prst="rect">
            <a:avLst/>
          </a:prstGeom>
        </p:spPr>
      </p:pic>
      <p:pic>
        <p:nvPicPr>
          <p:cNvPr id="9" name="Рисунок 8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6376" y="3573016"/>
            <a:ext cx="932135" cy="893537"/>
          </a:xfrm>
          <a:prstGeom prst="rect">
            <a:avLst/>
          </a:prstGeom>
        </p:spPr>
      </p:pic>
      <p:pic>
        <p:nvPicPr>
          <p:cNvPr id="10" name="Рисунок 9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789040"/>
            <a:ext cx="2088232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ree-green-bokeh-abstract-light-background-vector-illustration-3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7247_Huha1-800x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980728"/>
            <a:ext cx="4572000" cy="587727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980728"/>
          <a:ext cx="4427984" cy="3142047"/>
        </p:xfrm>
        <a:graphic>
          <a:graphicData uri="http://schemas.openxmlformats.org/drawingml/2006/table">
            <a:tbl>
              <a:tblPr/>
              <a:tblGrid>
                <a:gridCol w="2318587"/>
                <a:gridCol w="2109397"/>
              </a:tblGrid>
              <a:tr h="486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 dirty="0" err="1">
                          <a:solidFill>
                            <a:srgbClr val="0000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Хуха-Моховинка</a:t>
                      </a:r>
                      <a:endParaRPr lang="ru-RU" sz="2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>
                          <a:solidFill>
                            <a:srgbClr val="0000FF"/>
                          </a:solidFill>
                          <a:latin typeface="+mj-lt"/>
                          <a:ea typeface="Times New Roman"/>
                          <a:cs typeface="Times New Roman"/>
                        </a:rPr>
                        <a:t>Дід</a:t>
                      </a:r>
                      <a:endParaRPr lang="ru-RU" sz="2400" b="1" i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 dirty="0">
                          <a:latin typeface="+mj-lt"/>
                          <a:ea typeface="Times New Roman"/>
                          <a:cs typeface="Times New Roman"/>
                        </a:rPr>
                        <a:t>Молоденька</a:t>
                      </a:r>
                      <a:endParaRPr lang="ru-RU" sz="2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 dirty="0">
                          <a:latin typeface="+mj-lt"/>
                          <a:ea typeface="Times New Roman"/>
                          <a:cs typeface="Times New Roman"/>
                        </a:rPr>
                        <a:t>Старий</a:t>
                      </a:r>
                      <a:endParaRPr lang="ru-RU" sz="2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65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>
                          <a:latin typeface="+mj-lt"/>
                          <a:ea typeface="Times New Roman"/>
                          <a:cs typeface="Times New Roman"/>
                        </a:rPr>
                        <a:t>Манісінька</a:t>
                      </a:r>
                      <a:endParaRPr lang="ru-RU" sz="2400" b="1" i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 dirty="0">
                          <a:latin typeface="+mj-lt"/>
                          <a:ea typeface="Times New Roman"/>
                          <a:cs typeface="Times New Roman"/>
                        </a:rPr>
                        <a:t>Великий</a:t>
                      </a:r>
                      <a:endParaRPr lang="ru-RU" sz="2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>
                          <a:latin typeface="+mj-lt"/>
                          <a:ea typeface="Times New Roman"/>
                          <a:cs typeface="Times New Roman"/>
                        </a:rPr>
                        <a:t>Щойно народилася</a:t>
                      </a:r>
                      <a:endParaRPr lang="ru-RU" sz="2400" b="1" i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 dirty="0">
                          <a:latin typeface="+mj-lt"/>
                          <a:ea typeface="Times New Roman"/>
                          <a:cs typeface="Times New Roman"/>
                        </a:rPr>
                        <a:t>Прожив вік</a:t>
                      </a:r>
                      <a:endParaRPr lang="ru-RU" sz="2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53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>
                          <a:latin typeface="+mj-lt"/>
                          <a:ea typeface="Times New Roman"/>
                          <a:cs typeface="Times New Roman"/>
                        </a:rPr>
                        <a:t>Захищає природу</a:t>
                      </a:r>
                      <a:endParaRPr lang="ru-RU" sz="2400" b="1" i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i="0" dirty="0">
                          <a:latin typeface="+mj-lt"/>
                          <a:ea typeface="Times New Roman"/>
                          <a:cs typeface="Times New Roman"/>
                        </a:rPr>
                        <a:t>Рубає дерева</a:t>
                      </a:r>
                      <a:endParaRPr lang="ru-RU" sz="2400" b="1" i="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2051720" y="188640"/>
            <a:ext cx="464422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3200" dirty="0" err="1" smtClean="0">
                <a:latin typeface="+mj-lt"/>
                <a:cs typeface="Arial" pitchFamily="34" charset="0"/>
              </a:rPr>
              <a:t>Продовжи</a:t>
            </a:r>
            <a:r>
              <a:rPr lang="uk-UA" sz="3200" dirty="0" smtClean="0">
                <a:latin typeface="+mj-lt"/>
                <a:cs typeface="Arial" pitchFamily="34" charset="0"/>
              </a:rPr>
              <a:t> порівнювати: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7" name="Рисунок 6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509120"/>
            <a:ext cx="2016223" cy="1964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2" name="Рисунок 1" descr="EiiLsLHUPV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0"/>
            <a:ext cx="464400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548680"/>
            <a:ext cx="3607526" cy="6730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>
                <a:solidFill>
                  <a:schemeClr val="bg1"/>
                </a:solidFill>
                <a:latin typeface="+mj-lt"/>
              </a:rPr>
              <a:t>Володимир</a:t>
            </a:r>
            <a:r>
              <a:rPr lang="ru-RU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 smtClean="0">
                <a:solidFill>
                  <a:schemeClr val="bg1"/>
                </a:solidFill>
              </a:rPr>
              <a:t>Микитин</a:t>
            </a:r>
          </a:p>
          <a:p>
            <a:r>
              <a:rPr lang="ru-RU" sz="2400" b="1" i="1" dirty="0" err="1" smtClean="0">
                <a:solidFill>
                  <a:schemeClr val="bg1"/>
                </a:solidFill>
              </a:rPr>
              <a:t>Живуть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>в </a:t>
            </a:r>
            <a:r>
              <a:rPr lang="ru-RU" sz="2400" b="1" i="1" dirty="0" err="1">
                <a:solidFill>
                  <a:schemeClr val="bg1"/>
                </a:solidFill>
              </a:rPr>
              <a:t>душі</a:t>
            </a:r>
            <a:r>
              <a:rPr lang="ru-RU" sz="2400" b="1" i="1" dirty="0">
                <a:solidFill>
                  <a:schemeClr val="bg1"/>
                </a:solidFill>
              </a:rPr>
              <a:t> у </a:t>
            </a:r>
            <a:r>
              <a:rPr lang="ru-RU" sz="2400" b="1" i="1" dirty="0" err="1">
                <a:solidFill>
                  <a:schemeClr val="bg1"/>
                </a:solidFill>
              </a:rPr>
              <a:t>кожної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людини</a:t>
            </a: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 err="1">
                <a:solidFill>
                  <a:schemeClr val="bg1"/>
                </a:solidFill>
              </a:rPr>
              <a:t>Дві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протилежні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половини</a:t>
            </a:r>
            <a:r>
              <a:rPr lang="ru-RU" sz="2400" b="1" i="1" dirty="0">
                <a:solidFill>
                  <a:schemeClr val="bg1"/>
                </a:solidFill>
              </a:rPr>
              <a:t>: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Одна </a:t>
            </a:r>
            <a:r>
              <a:rPr lang="ru-RU" sz="2400" b="1" i="1" dirty="0" err="1">
                <a:solidFill>
                  <a:schemeClr val="bg1"/>
                </a:solidFill>
              </a:rPr>
              <a:t>з</a:t>
            </a:r>
            <a:r>
              <a:rPr lang="ru-RU" sz="2400" b="1" i="1" dirty="0">
                <a:solidFill>
                  <a:schemeClr val="bg1"/>
                </a:solidFill>
              </a:rPr>
              <a:t> них - добра, </a:t>
            </a:r>
            <a:r>
              <a:rPr lang="ru-RU" sz="2400" b="1" i="1" dirty="0" err="1">
                <a:solidFill>
                  <a:schemeClr val="bg1"/>
                </a:solidFill>
              </a:rPr>
              <a:t>світла</a:t>
            </a:r>
            <a:r>
              <a:rPr lang="ru-RU" sz="2400" b="1" i="1" dirty="0">
                <a:solidFill>
                  <a:schemeClr val="bg1"/>
                </a:solidFill>
              </a:rPr>
              <a:t>, </a:t>
            </a:r>
            <a:endParaRPr lang="ru-RU" sz="2400" b="1" i="1" dirty="0" smtClean="0">
              <a:solidFill>
                <a:schemeClr val="bg1"/>
              </a:solidFill>
            </a:endParaRPr>
          </a:p>
          <a:p>
            <a:r>
              <a:rPr lang="ru-RU" sz="2400" b="1" i="1" dirty="0" smtClean="0">
                <a:solidFill>
                  <a:schemeClr val="bg1"/>
                </a:solidFill>
              </a:rPr>
              <a:t>чудотворна</a:t>
            </a:r>
            <a:r>
              <a:rPr lang="ru-RU" sz="2400" b="1" i="1" dirty="0">
                <a:solidFill>
                  <a:schemeClr val="bg1"/>
                </a:solidFill>
              </a:rPr>
              <a:t>,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А друга </a:t>
            </a:r>
            <a:r>
              <a:rPr lang="ru-RU" sz="2400" b="1" i="1" dirty="0" smtClean="0">
                <a:solidFill>
                  <a:schemeClr val="bg1"/>
                </a:solidFill>
              </a:rPr>
              <a:t>- </a:t>
            </a:r>
            <a:r>
              <a:rPr lang="ru-RU" sz="2400" b="1" i="1" dirty="0" err="1" smtClean="0">
                <a:solidFill>
                  <a:schemeClr val="bg1"/>
                </a:solidFill>
              </a:rPr>
              <a:t>чорна,зла</a:t>
            </a:r>
            <a:r>
              <a:rPr lang="ru-RU" sz="2400" b="1" i="1" dirty="0">
                <a:solidFill>
                  <a:schemeClr val="bg1"/>
                </a:solidFill>
              </a:rPr>
              <a:t>, </a:t>
            </a:r>
            <a:r>
              <a:rPr lang="ru-RU" sz="2400" b="1" i="1" dirty="0" err="1">
                <a:solidFill>
                  <a:schemeClr val="bg1"/>
                </a:solidFill>
              </a:rPr>
              <a:t>потворна</a:t>
            </a:r>
            <a:r>
              <a:rPr lang="ru-RU" sz="2400" b="1" i="1" dirty="0">
                <a:solidFill>
                  <a:schemeClr val="bg1"/>
                </a:solidFill>
              </a:rPr>
              <a:t>.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Та перша </a:t>
            </a:r>
            <a:r>
              <a:rPr lang="ru-RU" sz="2400" b="1" i="1" dirty="0" err="1">
                <a:solidFill>
                  <a:schemeClr val="bg1"/>
                </a:solidFill>
              </a:rPr>
              <a:t>сум</a:t>
            </a:r>
            <a:r>
              <a:rPr lang="ru-RU" sz="2400" b="1" i="1" dirty="0">
                <a:solidFill>
                  <a:schemeClr val="bg1"/>
                </a:solidFill>
              </a:rPr>
              <a:t> нам </a:t>
            </a:r>
            <a:r>
              <a:rPr lang="ru-RU" sz="2400" b="1" i="1" dirty="0" err="1">
                <a:solidFill>
                  <a:schemeClr val="bg1"/>
                </a:solidFill>
              </a:rPr>
              <a:t>проганяє</a:t>
            </a:r>
            <a:r>
              <a:rPr lang="ru-RU" sz="2400" b="1" i="1" dirty="0">
                <a:solidFill>
                  <a:schemeClr val="bg1"/>
                </a:solidFill>
              </a:rPr>
              <a:t>,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 err="1">
                <a:solidFill>
                  <a:schemeClr val="bg1"/>
                </a:solidFill>
              </a:rPr>
              <a:t>Надію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й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віру</a:t>
            </a:r>
            <a:r>
              <a:rPr lang="ru-RU" sz="2400" b="1" i="1" dirty="0">
                <a:solidFill>
                  <a:schemeClr val="bg1"/>
                </a:solidFill>
              </a:rPr>
              <a:t> в нас </a:t>
            </a:r>
            <a:r>
              <a:rPr lang="ru-RU" sz="2400" b="1" i="1" dirty="0" err="1">
                <a:solidFill>
                  <a:schemeClr val="bg1"/>
                </a:solidFill>
              </a:rPr>
              <a:t>вселяє</a:t>
            </a:r>
            <a:r>
              <a:rPr lang="ru-RU" sz="2400" b="1" i="1" dirty="0">
                <a:solidFill>
                  <a:schemeClr val="bg1"/>
                </a:solidFill>
              </a:rPr>
              <a:t>!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>А друга в морок </a:t>
            </a:r>
            <a:r>
              <a:rPr lang="ru-RU" sz="2400" b="1" i="1" dirty="0" err="1">
                <a:solidFill>
                  <a:schemeClr val="bg1"/>
                </a:solidFill>
              </a:rPr>
              <a:t>погружає</a:t>
            </a:r>
            <a:r>
              <a:rPr lang="ru-RU" sz="2400" b="1" i="1" dirty="0">
                <a:solidFill>
                  <a:schemeClr val="bg1"/>
                </a:solidFill>
              </a:rPr>
              <a:t>,</a:t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 err="1">
                <a:solidFill>
                  <a:schemeClr val="bg1"/>
                </a:solidFill>
              </a:rPr>
              <a:t>Нічними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жахами</a:t>
            </a:r>
            <a:r>
              <a:rPr lang="ru-RU" sz="2400" b="1" i="1" dirty="0">
                <a:solidFill>
                  <a:schemeClr val="bg1"/>
                </a:solidFill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</a:rPr>
              <a:t>лякає</a:t>
            </a:r>
            <a:r>
              <a:rPr lang="ru-RU" sz="2400" b="1" i="1" dirty="0">
                <a:solidFill>
                  <a:schemeClr val="bg1"/>
                </a:solidFill>
              </a:rPr>
              <a:t>.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b="1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260648"/>
            <a:ext cx="6840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/>
              <a:t>До якого образу  (злий дід, </a:t>
            </a:r>
            <a:r>
              <a:rPr lang="uk-UA" sz="2000" b="1" dirty="0" err="1" smtClean="0"/>
              <a:t>Хуха-Моховинка</a:t>
            </a:r>
            <a:r>
              <a:rPr lang="uk-UA" sz="2000" b="1" dirty="0" smtClean="0"/>
              <a:t>) підходить вірш?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358713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0648"/>
            <a:ext cx="3294249" cy="683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Хухи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дружно жили,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Головою все крутили.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так, ось так, ось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так!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Хухи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лісі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мед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шукали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Разом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гілочки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хитали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так, ось так, ось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!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гущавині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сховались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Носики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понакривали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завмерли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вмить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b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</a:p>
          <a:p>
            <a:endParaRPr lang="ru-RU" sz="2400" dirty="0"/>
          </a:p>
        </p:txBody>
      </p:sp>
      <p:pic>
        <p:nvPicPr>
          <p:cNvPr id="6" name="Рисунок 5" descr="11947535_861734620572348_8687470896397174394_n — копи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0648"/>
            <a:ext cx="1806326" cy="18722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zbe49a5Xg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057775" cy="3381375"/>
          </a:xfrm>
          <a:prstGeom prst="rect">
            <a:avLst/>
          </a:prstGeom>
        </p:spPr>
      </p:pic>
      <p:pic>
        <p:nvPicPr>
          <p:cNvPr id="6" name="Рисунок 5" descr="8377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3768" y="0"/>
            <a:ext cx="3419475" cy="4286250"/>
          </a:xfrm>
          <a:prstGeom prst="rect">
            <a:avLst/>
          </a:prstGeom>
        </p:spPr>
      </p:pic>
      <p:pic>
        <p:nvPicPr>
          <p:cNvPr id="9" name="Рисунок 8" descr="qtQ8c6z38DA.jpg"/>
          <p:cNvPicPr>
            <a:picLocks noChangeAspect="1"/>
          </p:cNvPicPr>
          <p:nvPr/>
        </p:nvPicPr>
        <p:blipFill>
          <a:blip r:embed="rId5" cstate="print">
            <a:lum bright="10000" contrast="17000"/>
          </a:blip>
          <a:stretch>
            <a:fillRect/>
          </a:stretch>
        </p:blipFill>
        <p:spPr>
          <a:xfrm>
            <a:off x="5868144" y="0"/>
            <a:ext cx="3275856" cy="3140968"/>
          </a:xfrm>
          <a:prstGeom prst="rect">
            <a:avLst/>
          </a:prstGeom>
        </p:spPr>
      </p:pic>
      <p:pic>
        <p:nvPicPr>
          <p:cNvPr id="10" name="Рисунок 9" descr="Лісовий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4221088"/>
            <a:ext cx="2808312" cy="2636912"/>
          </a:xfrm>
          <a:prstGeom prst="rect">
            <a:avLst/>
          </a:prstGeom>
        </p:spPr>
      </p:pic>
      <p:pic>
        <p:nvPicPr>
          <p:cNvPr id="4" name="Рисунок 3" descr="007_12451836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67400" y="2743200"/>
            <a:ext cx="3276600" cy="4114800"/>
          </a:xfrm>
          <a:prstGeom prst="rect">
            <a:avLst/>
          </a:prstGeom>
        </p:spPr>
      </p:pic>
      <p:pic>
        <p:nvPicPr>
          <p:cNvPr id="7" name="Рисунок 6" descr="103f4e82cf9c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356992"/>
            <a:ext cx="3171006" cy="35010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23728" y="2636912"/>
            <a:ext cx="59766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chemeClr val="bg1"/>
                </a:solidFill>
              </a:rPr>
              <a:t>Добра « нечиста»   сила </a:t>
            </a:r>
            <a:r>
              <a:rPr lang="ru-RU" sz="4800" dirty="0" smtClean="0"/>
              <a:t>    </a:t>
            </a:r>
            <a:endParaRPr lang="ru-RU" sz="4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pGS5Xndow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46854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2492896"/>
            <a:ext cx="4248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Стався до всього живого так,як хочеш,  щоб воно до тебе  ставилося!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V7PxUStsS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9752" y="1268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40466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512" y="0"/>
            <a:ext cx="2471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91680" y="260648"/>
            <a:ext cx="626469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Я б хотів у своєму характері мати такі риси,як у </a:t>
            </a:r>
            <a:r>
              <a:rPr lang="uk-UA" sz="2400" dirty="0" err="1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Хухи</a:t>
            </a:r>
            <a:r>
              <a:rPr lang="uk-UA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:…….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uk-UA" sz="2400" dirty="0" smtClean="0">
              <a:solidFill>
                <a:schemeClr val="bg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Дуже важко простити агресію,егоїзм,брехню , але </a:t>
            </a:r>
            <a:r>
              <a:rPr lang="uk-UA" sz="2400" dirty="0" err="1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Хуха</a:t>
            </a:r>
            <a:r>
              <a:rPr lang="uk-UA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 довела, що можна зробити людину більш совісною, чеснішою, коли не відповідати їй злом  на зло. </a:t>
            </a:r>
            <a:r>
              <a:rPr lang="uk-UA" sz="2400" dirty="0" err="1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Хуха</a:t>
            </a:r>
            <a:r>
              <a:rPr lang="uk-UA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 порятувала злого діда, і він до кінця життя потім……….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uk-UA" sz="2400" dirty="0" smtClean="0">
              <a:solidFill>
                <a:schemeClr val="bg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solidFill>
                  <a:schemeClr val="bg1"/>
                </a:solidFill>
                <a:latin typeface="+mj-lt"/>
                <a:ea typeface="Calibri" pitchFamily="34" charset="0"/>
                <a:cs typeface="Times New Roman" pitchFamily="18" charset="0"/>
              </a:rPr>
              <a:t>Люди стають кращими ,спілкуючись із усім живим: деревами, тваринами, землею, птахами, квітами!  Бо цінуючи лісових мешканців, землю,  воду,  ліс,  люди вчаться  бути гуманними,…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YTXdfaKIE1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819472"/>
            <a:ext cx="9360024" cy="8044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6096" y="260648"/>
            <a:ext cx="370790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Казка </a:t>
            </a:r>
            <a:r>
              <a:rPr lang="ru-RU" sz="3200" b="1" dirty="0" err="1" smtClean="0"/>
              <a:t>навчає</a:t>
            </a:r>
            <a:r>
              <a:rPr lang="ru-RU" sz="3200" b="1" dirty="0" smtClean="0"/>
              <a:t> нас, </a:t>
            </a:r>
            <a:r>
              <a:rPr lang="ru-RU" sz="3200" b="1" dirty="0" err="1" smtClean="0"/>
              <a:t>що</a:t>
            </a:r>
            <a:r>
              <a:rPr lang="ru-RU" sz="3200" b="1" dirty="0" smtClean="0"/>
              <a:t> не треба </a:t>
            </a:r>
            <a:r>
              <a:rPr lang="ru-RU" sz="3200" b="1" dirty="0" err="1" smtClean="0"/>
              <a:t>боятися</a:t>
            </a:r>
            <a:r>
              <a:rPr lang="ru-RU" sz="3200" b="1" dirty="0" smtClean="0"/>
              <a:t> того, </a:t>
            </a:r>
            <a:r>
              <a:rPr lang="ru-RU" sz="3200" b="1" dirty="0" err="1" smtClean="0"/>
              <a:t>чого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ти</a:t>
            </a:r>
            <a:r>
              <a:rPr lang="ru-RU" sz="3200" b="1" dirty="0" smtClean="0"/>
              <a:t> не </a:t>
            </a:r>
            <a:r>
              <a:rPr lang="ru-RU" sz="3200" b="1" dirty="0" err="1" smtClean="0"/>
              <a:t>бачиш</a:t>
            </a:r>
            <a:r>
              <a:rPr lang="ru-RU" sz="3200" b="1" dirty="0" smtClean="0"/>
              <a:t>, треба </a:t>
            </a:r>
            <a:r>
              <a:rPr lang="ru-RU" sz="3200" b="1" dirty="0" err="1" smtClean="0"/>
              <a:t>допомагати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тим</a:t>
            </a:r>
            <a:r>
              <a:rPr lang="ru-RU" sz="3200" b="1" dirty="0" smtClean="0"/>
              <a:t>, </a:t>
            </a:r>
          </a:p>
          <a:p>
            <a:r>
              <a:rPr lang="ru-RU" sz="3200" b="1" dirty="0" err="1" smtClean="0"/>
              <a:t>хто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цього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потребує</a:t>
            </a:r>
            <a:r>
              <a:rPr lang="ru-RU" sz="3200" b="1" dirty="0" smtClean="0"/>
              <a:t>, </a:t>
            </a:r>
            <a:r>
              <a:rPr lang="ru-RU" sz="3200" b="1" dirty="0" err="1" smtClean="0"/>
              <a:t>навіть</a:t>
            </a:r>
            <a:r>
              <a:rPr lang="ru-RU" sz="3200" b="1" dirty="0" smtClean="0"/>
              <a:t> </a:t>
            </a:r>
            <a:r>
              <a:rPr lang="ru-RU" sz="3200" b="1" dirty="0" err="1" smtClean="0"/>
              <a:t>своїм</a:t>
            </a:r>
            <a:r>
              <a:rPr lang="ru-RU" sz="3200" b="1" dirty="0" smtClean="0"/>
              <a:t> ворогам, а на зло </a:t>
            </a:r>
            <a:r>
              <a:rPr lang="ru-RU" sz="3200" b="1" dirty="0" err="1" smtClean="0"/>
              <a:t>відповідати</a:t>
            </a:r>
            <a:r>
              <a:rPr lang="ru-RU" sz="3200" b="1" dirty="0" smtClean="0"/>
              <a:t> добром </a:t>
            </a:r>
          </a:p>
          <a:p>
            <a:r>
              <a:rPr lang="ru-RU" sz="3200" b="1" dirty="0" err="1" smtClean="0"/>
              <a:t>заради</a:t>
            </a:r>
            <a:r>
              <a:rPr lang="ru-RU" sz="3200" b="1" dirty="0" smtClean="0"/>
              <a:t> перемоги </a:t>
            </a:r>
            <a:r>
              <a:rPr lang="ru-RU" sz="3200" b="1" dirty="0" err="1" smtClean="0"/>
              <a:t>світлих</a:t>
            </a:r>
            <a:r>
              <a:rPr lang="ru-RU" sz="3200" b="1" dirty="0" smtClean="0"/>
              <a:t> сил.</a:t>
            </a:r>
            <a:endParaRPr lang="ru-RU" sz="3200" b="1" dirty="0"/>
          </a:p>
        </p:txBody>
      </p:sp>
      <p:pic>
        <p:nvPicPr>
          <p:cNvPr id="6" name="Рисунок 5" descr="11947535_861734620572348_8687470896397174394_n — копи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420888"/>
            <a:ext cx="1296144" cy="1350466"/>
          </a:xfrm>
          <a:prstGeom prst="rect">
            <a:avLst/>
          </a:prstGeom>
        </p:spPr>
      </p:pic>
      <p:pic>
        <p:nvPicPr>
          <p:cNvPr id="8" name="Рисунок 7" descr="11947535_861734620572348_8687470896397174394_n — копия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196752"/>
            <a:ext cx="819200" cy="936104"/>
          </a:xfrm>
          <a:prstGeom prst="rect">
            <a:avLst/>
          </a:prstGeom>
        </p:spPr>
      </p:pic>
      <p:pic>
        <p:nvPicPr>
          <p:cNvPr id="9" name="Рисунок 8" descr="11947535_861734620572348_8687470896397174394_n — копия (3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560" y="4149080"/>
            <a:ext cx="819200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2208482_891123547633455_335910239983081981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461420" cy="6858000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508104" y="1125732"/>
            <a:ext cx="3635896" cy="5471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ДОБРО тримає світ.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b="1" dirty="0" smtClean="0">
                <a:latin typeface="+mj-lt"/>
                <a:ea typeface="Calibri" pitchFamily="34" charset="0"/>
                <a:cs typeface="Times New Roman" pitchFamily="18" charset="0"/>
              </a:rPr>
              <a:t>Зло наказує саме себе.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Гуманність і милосердя вирощують серце.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800" b="1" dirty="0" smtClean="0">
                <a:latin typeface="+mj-lt"/>
                <a:ea typeface="Calibri" pitchFamily="34" charset="0"/>
                <a:cs typeface="Times New Roman" pitchFamily="18" charset="0"/>
              </a:rPr>
              <a:t>Ти сам робиш вибір-бути добрим чи злим.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ДОБРО  і зло повертаються до людини завжди.</a:t>
            </a:r>
          </a:p>
        </p:txBody>
      </p:sp>
      <p:pic>
        <p:nvPicPr>
          <p:cNvPr id="6" name="Рисунок 5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188640"/>
            <a:ext cx="792088" cy="792088"/>
          </a:xfrm>
          <a:prstGeom prst="rect">
            <a:avLst/>
          </a:prstGeom>
        </p:spPr>
      </p:pic>
      <p:pic>
        <p:nvPicPr>
          <p:cNvPr id="7" name="Рисунок 6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88640"/>
            <a:ext cx="792088" cy="792088"/>
          </a:xfrm>
          <a:prstGeom prst="rect">
            <a:avLst/>
          </a:prstGeom>
        </p:spPr>
      </p:pic>
      <p:pic>
        <p:nvPicPr>
          <p:cNvPr id="8" name="Рисунок 7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84368" y="188640"/>
            <a:ext cx="792088" cy="792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vElK_Y4pOa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332656"/>
            <a:ext cx="2808312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/>
              <a:t>    </a:t>
            </a:r>
            <a:r>
              <a:rPr lang="uk-UA" sz="3200" b="1" dirty="0" smtClean="0"/>
              <a:t>1. Створи невеличку казку-книжку з малюнками про пригоди  </a:t>
            </a:r>
            <a:r>
              <a:rPr lang="uk-UA" sz="3200" b="1" dirty="0" err="1" smtClean="0"/>
              <a:t>Хухи</a:t>
            </a:r>
            <a:r>
              <a:rPr lang="uk-UA" sz="3200" b="1" dirty="0" smtClean="0"/>
              <a:t>, лісових істот у місті, використовуй матеріал презентації  та </a:t>
            </a:r>
            <a:r>
              <a:rPr lang="uk-UA" sz="3200" b="1" dirty="0" err="1" smtClean="0"/>
              <a:t>Хмарки-запам'яталки</a:t>
            </a:r>
            <a:r>
              <a:rPr lang="uk-UA" sz="3200" b="1" dirty="0" smtClean="0"/>
              <a:t>.  </a:t>
            </a:r>
            <a:endParaRPr lang="ru-RU" sz="3200" dirty="0" smtClean="0"/>
          </a:p>
          <a:p>
            <a:endParaRPr lang="uk-UA" sz="2400" b="1" u="sng" dirty="0" smtClean="0"/>
          </a:p>
        </p:txBody>
      </p:sp>
      <p:pic>
        <p:nvPicPr>
          <p:cNvPr id="8" name="Рисунок 7" descr="11947535_861734620572348_8687470896397174394_n — копия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5589240"/>
            <a:ext cx="864096" cy="9361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0232" y="404664"/>
            <a:ext cx="23042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/>
              <a:t>2.За </a:t>
            </a:r>
            <a:r>
              <a:rPr lang="uk-UA" sz="2800" b="1" dirty="0" err="1" smtClean="0"/>
              <a:t>картками-</a:t>
            </a:r>
            <a:r>
              <a:rPr lang="uk-UA" sz="2800" b="1" dirty="0" smtClean="0"/>
              <a:t> індивідуальні  завдання творчого характеру.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1800" y="188640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B0F0"/>
                </a:solidFill>
              </a:rPr>
              <a:t>Домашнє завдання</a:t>
            </a:r>
            <a:endParaRPr lang="ru-RU" sz="28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ankoboev.Ru_nebo_s_oblakami_i_raduzhnyi_bli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  <p:pic>
        <p:nvPicPr>
          <p:cNvPr id="2" name="Рисунок 1" descr="instapics.ru_945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1800" y="0"/>
            <a:ext cx="71287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/>
              <a:t>Живе</a:t>
            </a:r>
            <a:r>
              <a:rPr lang="ru-RU" sz="2400" b="1" dirty="0"/>
              <a:t> у </a:t>
            </a:r>
            <a:r>
              <a:rPr lang="ru-RU" sz="2400" b="1" dirty="0" err="1"/>
              <a:t>серці</a:t>
            </a:r>
            <a:r>
              <a:rPr lang="ru-RU" sz="2400" b="1" dirty="0"/>
              <a:t> Казка,  добром </a:t>
            </a:r>
            <a:r>
              <a:rPr lang="ru-RU" sz="2400" b="1" dirty="0" err="1"/>
              <a:t>утішно</a:t>
            </a:r>
            <a:r>
              <a:rPr lang="ru-RU" sz="2400" b="1" dirty="0"/>
              <a:t> </a:t>
            </a:r>
            <a:r>
              <a:rPr lang="ru-RU" sz="2400" b="1" dirty="0" err="1"/>
              <a:t>сяє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Живе</a:t>
            </a:r>
            <a:r>
              <a:rPr lang="ru-RU" sz="2400" b="1" dirty="0"/>
              <a:t> у </a:t>
            </a:r>
            <a:r>
              <a:rPr lang="ru-RU" sz="2400" b="1" dirty="0" err="1"/>
              <a:t>серці</a:t>
            </a:r>
            <a:r>
              <a:rPr lang="ru-RU" sz="2400" b="1" dirty="0"/>
              <a:t> Казка, про </a:t>
            </a:r>
            <a:r>
              <a:rPr lang="ru-RU" sz="2400" b="1" dirty="0" err="1"/>
              <a:t>світ</a:t>
            </a:r>
            <a:r>
              <a:rPr lang="ru-RU" sz="2400" b="1" dirty="0"/>
              <a:t> дитячий </a:t>
            </a:r>
            <a:r>
              <a:rPr lang="ru-RU" sz="2400" b="1" dirty="0" err="1"/>
              <a:t>дбає</a:t>
            </a:r>
            <a:r>
              <a:rPr lang="ru-RU" sz="2400" b="1" dirty="0"/>
              <a:t>.</a:t>
            </a:r>
          </a:p>
          <a:p>
            <a:r>
              <a:rPr lang="ru-RU" sz="2400" b="1" dirty="0" smtClean="0"/>
              <a:t>І </a:t>
            </a:r>
            <a:r>
              <a:rPr lang="ru-RU" sz="2400" b="1" dirty="0" err="1"/>
              <a:t>хухи</a:t>
            </a:r>
            <a:r>
              <a:rPr lang="ru-RU" sz="2400" b="1" dirty="0"/>
              <a:t> </a:t>
            </a:r>
            <a:r>
              <a:rPr lang="ru-RU" sz="2400" b="1" dirty="0" err="1"/>
              <a:t>моховинки</a:t>
            </a:r>
            <a:r>
              <a:rPr lang="ru-RU" sz="2400" b="1" dirty="0"/>
              <a:t> , </a:t>
            </a:r>
            <a:r>
              <a:rPr lang="ru-RU" sz="2400" b="1" dirty="0" err="1"/>
              <a:t>й</a:t>
            </a:r>
            <a:r>
              <a:rPr lang="ru-RU" sz="2400" b="1" dirty="0"/>
              <a:t> </a:t>
            </a:r>
            <a:r>
              <a:rPr lang="ru-RU" sz="2400" b="1" dirty="0" err="1"/>
              <a:t>лісовики</a:t>
            </a:r>
            <a:r>
              <a:rPr lang="ru-RU" sz="2400" b="1" dirty="0"/>
              <a:t> </a:t>
            </a:r>
            <a:r>
              <a:rPr lang="ru-RU" sz="2400" b="1" dirty="0" err="1"/>
              <a:t>з</a:t>
            </a:r>
            <a:r>
              <a:rPr lang="ru-RU" sz="2400" b="1" dirty="0"/>
              <a:t> </a:t>
            </a:r>
            <a:r>
              <a:rPr lang="ru-RU" sz="2400" b="1" dirty="0" err="1"/>
              <a:t>мавками</a:t>
            </a:r>
            <a:endParaRPr lang="ru-RU" sz="2400" b="1" dirty="0"/>
          </a:p>
          <a:p>
            <a:r>
              <a:rPr lang="ru-RU" sz="2400" b="1" dirty="0" err="1"/>
              <a:t>назавжди</a:t>
            </a:r>
            <a:r>
              <a:rPr lang="ru-RU" sz="2400" b="1" dirty="0"/>
              <a:t> </a:t>
            </a:r>
            <a:r>
              <a:rPr lang="ru-RU" sz="2400" b="1" dirty="0" err="1"/>
              <a:t>помандрують</a:t>
            </a:r>
            <a:r>
              <a:rPr lang="ru-RU" sz="2400" b="1" dirty="0"/>
              <a:t> в </a:t>
            </a:r>
            <a:r>
              <a:rPr lang="ru-RU" sz="2400" b="1" dirty="0" err="1"/>
              <a:t>життя</a:t>
            </a:r>
            <a:r>
              <a:rPr lang="ru-RU" sz="2400" b="1" dirty="0"/>
              <a:t> </a:t>
            </a:r>
            <a:r>
              <a:rPr lang="ru-RU" sz="2400" b="1" dirty="0" err="1"/>
              <a:t>із</a:t>
            </a:r>
            <a:r>
              <a:rPr lang="ru-RU" sz="2400" b="1" dirty="0"/>
              <a:t> </a:t>
            </a:r>
            <a:r>
              <a:rPr lang="ru-RU" sz="2400" b="1" dirty="0" err="1"/>
              <a:t>діточками</a:t>
            </a:r>
            <a:r>
              <a:rPr lang="ru-RU" sz="2400" b="1" dirty="0"/>
              <a:t>!</a:t>
            </a:r>
          </a:p>
          <a:p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милосердя</a:t>
            </a:r>
            <a:r>
              <a:rPr lang="ru-RU" sz="2400" b="1" dirty="0"/>
              <a:t> </a:t>
            </a:r>
            <a:r>
              <a:rPr lang="ru-RU" sz="2400" b="1" dirty="0" err="1"/>
              <a:t>мали</a:t>
            </a:r>
            <a:r>
              <a:rPr lang="ru-RU" sz="2400" b="1" dirty="0"/>
              <a:t> до </a:t>
            </a:r>
            <a:r>
              <a:rPr lang="ru-RU" sz="2400" b="1" dirty="0" err="1"/>
              <a:t>кожної</a:t>
            </a:r>
            <a:r>
              <a:rPr lang="ru-RU" sz="2400" b="1" dirty="0"/>
              <a:t> </a:t>
            </a:r>
            <a:r>
              <a:rPr lang="ru-RU" sz="2400" b="1" dirty="0" err="1"/>
              <a:t>тваринки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Щоб</a:t>
            </a:r>
            <a:r>
              <a:rPr lang="ru-RU" sz="2400" b="1" dirty="0"/>
              <a:t> не рубали </a:t>
            </a:r>
            <a:r>
              <a:rPr lang="ru-RU" sz="2400" b="1" dirty="0" err="1"/>
              <a:t>лісу</a:t>
            </a:r>
            <a:r>
              <a:rPr lang="ru-RU" sz="2400" b="1" dirty="0"/>
              <a:t>, </a:t>
            </a:r>
            <a:r>
              <a:rPr lang="ru-RU" sz="2400" b="1" dirty="0" err="1"/>
              <a:t>щоб</a:t>
            </a:r>
            <a:r>
              <a:rPr lang="ru-RU" sz="2400" b="1" dirty="0"/>
              <a:t> берегли травинку…</a:t>
            </a:r>
          </a:p>
          <a:p>
            <a:r>
              <a:rPr lang="ru-RU" sz="2400" b="1" dirty="0" err="1"/>
              <a:t>Несе</a:t>
            </a:r>
            <a:r>
              <a:rPr lang="ru-RU" sz="2400" b="1" dirty="0"/>
              <a:t> та Казка в </a:t>
            </a:r>
            <a:r>
              <a:rPr lang="ru-RU" sz="2400" b="1" dirty="0" err="1"/>
              <a:t>душі</a:t>
            </a:r>
            <a:r>
              <a:rPr lang="ru-RU" sz="2400" b="1" dirty="0"/>
              <a:t> </a:t>
            </a:r>
            <a:r>
              <a:rPr lang="ru-RU" sz="2400" b="1" dirty="0" err="1"/>
              <a:t>веселочку</a:t>
            </a:r>
            <a:r>
              <a:rPr lang="ru-RU" sz="2400" b="1" dirty="0"/>
              <a:t>  </a:t>
            </a:r>
            <a:r>
              <a:rPr lang="ru-RU" sz="2400" b="1" dirty="0" err="1"/>
              <a:t>чарівну</a:t>
            </a:r>
            <a:r>
              <a:rPr lang="ru-RU" sz="2400" b="1" dirty="0"/>
              <a:t> ,</a:t>
            </a:r>
          </a:p>
          <a:p>
            <a:r>
              <a:rPr lang="ru-RU" sz="2400" b="1" dirty="0"/>
              <a:t>Без </a:t>
            </a:r>
            <a:r>
              <a:rPr lang="ru-RU" sz="2400" b="1" dirty="0" err="1"/>
              <a:t>неї</a:t>
            </a:r>
            <a:r>
              <a:rPr lang="ru-RU" sz="2400" b="1" dirty="0"/>
              <a:t> </a:t>
            </a:r>
            <a:r>
              <a:rPr lang="ru-RU" sz="2400" b="1" dirty="0" err="1"/>
              <a:t>серцю</a:t>
            </a:r>
            <a:r>
              <a:rPr lang="ru-RU" sz="2400" b="1" dirty="0"/>
              <a:t> </a:t>
            </a:r>
            <a:r>
              <a:rPr lang="ru-RU" sz="2400" b="1" dirty="0" err="1"/>
              <a:t>сумно</a:t>
            </a:r>
            <a:r>
              <a:rPr lang="ru-RU" sz="2400" b="1" dirty="0"/>
              <a:t>, </a:t>
            </a:r>
            <a:r>
              <a:rPr lang="ru-RU" sz="2400" b="1" dirty="0" err="1"/>
              <a:t>без</a:t>
            </a:r>
            <a:r>
              <a:rPr lang="ru-RU" sz="2400" b="1" dirty="0"/>
              <a:t> </a:t>
            </a:r>
            <a:r>
              <a:rPr lang="ru-RU" sz="2400" b="1" dirty="0" err="1"/>
              <a:t>неї</a:t>
            </a:r>
            <a:r>
              <a:rPr lang="ru-RU" sz="2400" b="1" dirty="0"/>
              <a:t> </a:t>
            </a:r>
            <a:r>
              <a:rPr lang="ru-RU" sz="2400" b="1" dirty="0" err="1"/>
              <a:t>Мрія</a:t>
            </a:r>
            <a:r>
              <a:rPr lang="ru-RU" sz="2400" b="1" dirty="0"/>
              <a:t> </a:t>
            </a:r>
            <a:r>
              <a:rPr lang="ru-RU" sz="2400" b="1" dirty="0" err="1"/>
              <a:t>гине</a:t>
            </a:r>
            <a:r>
              <a:rPr lang="ru-RU" sz="2400" b="1" dirty="0"/>
              <a:t>.</a:t>
            </a:r>
          </a:p>
          <a:p>
            <a:r>
              <a:rPr lang="ru-RU" sz="2400" b="1" dirty="0"/>
              <a:t>Хай </a:t>
            </a:r>
            <a:r>
              <a:rPr lang="ru-RU" sz="2400" b="1" dirty="0" err="1"/>
              <a:t>Моховинки</a:t>
            </a:r>
            <a:r>
              <a:rPr lang="ru-RU" sz="2400" b="1" dirty="0"/>
              <a:t> </a:t>
            </a:r>
            <a:r>
              <a:rPr lang="ru-RU" sz="2400" b="1" dirty="0" err="1"/>
              <a:t>мудрість</a:t>
            </a:r>
            <a:r>
              <a:rPr lang="ru-RU" sz="2400" b="1" dirty="0"/>
              <a:t> </a:t>
            </a:r>
            <a:r>
              <a:rPr lang="ru-RU" sz="2400" b="1" dirty="0" err="1"/>
              <a:t>живе</a:t>
            </a:r>
            <a:r>
              <a:rPr lang="ru-RU" sz="2400" b="1" dirty="0"/>
              <a:t> у </a:t>
            </a:r>
            <a:r>
              <a:rPr lang="ru-RU" sz="2400" b="1" dirty="0" err="1"/>
              <a:t>серці</a:t>
            </a:r>
            <a:r>
              <a:rPr lang="ru-RU" sz="2400" b="1" dirty="0"/>
              <a:t> </a:t>
            </a:r>
            <a:r>
              <a:rPr lang="ru-RU" sz="2400" b="1" dirty="0" err="1"/>
              <a:t>кожнім</a:t>
            </a:r>
            <a:r>
              <a:rPr lang="ru-RU" sz="2400" b="1" dirty="0"/>
              <a:t>,</a:t>
            </a:r>
          </a:p>
          <a:p>
            <a:r>
              <a:rPr lang="ru-RU" sz="2400" b="1" dirty="0" err="1"/>
              <a:t>Бо</a:t>
            </a:r>
            <a:r>
              <a:rPr lang="ru-RU" sz="2400" b="1" dirty="0"/>
              <a:t> правда </a:t>
            </a:r>
            <a:r>
              <a:rPr lang="ru-RU" sz="2400" b="1" dirty="0" err="1"/>
              <a:t>й</a:t>
            </a:r>
            <a:r>
              <a:rPr lang="ru-RU" sz="2400" b="1" dirty="0"/>
              <a:t> </a:t>
            </a:r>
            <a:r>
              <a:rPr lang="ru-RU" sz="2400" b="1" dirty="0" err="1"/>
              <a:t>милосердя</a:t>
            </a:r>
            <a:r>
              <a:rPr lang="ru-RU" sz="2400" b="1" dirty="0"/>
              <a:t> </a:t>
            </a:r>
            <a:r>
              <a:rPr lang="ru-RU" sz="2400" b="1" dirty="0" err="1"/>
              <a:t>сокири</a:t>
            </a:r>
            <a:r>
              <a:rPr lang="ru-RU" sz="2400" b="1" dirty="0"/>
              <a:t> </a:t>
            </a:r>
            <a:r>
              <a:rPr lang="ru-RU" sz="2400" b="1" dirty="0" err="1"/>
              <a:t>переможуть</a:t>
            </a:r>
            <a:r>
              <a:rPr lang="ru-RU" sz="2400" b="1" dirty="0"/>
              <a:t>!</a:t>
            </a:r>
          </a:p>
          <a:p>
            <a:r>
              <a:rPr lang="ru-RU" sz="2400" b="1" dirty="0"/>
              <a:t>Хай </a:t>
            </a:r>
            <a:r>
              <a:rPr lang="ru-RU" sz="2400" b="1" dirty="0" err="1"/>
              <a:t>милосердя</a:t>
            </a:r>
            <a:r>
              <a:rPr lang="ru-RU" sz="2400" b="1" dirty="0"/>
              <a:t> </a:t>
            </a:r>
            <a:r>
              <a:rPr lang="ru-RU" sz="2400" b="1" dirty="0" err="1"/>
              <a:t>ліки</a:t>
            </a:r>
            <a:r>
              <a:rPr lang="ru-RU" sz="2400" b="1" dirty="0"/>
              <a:t>    </a:t>
            </a:r>
            <a:r>
              <a:rPr lang="ru-RU" sz="2400" b="1" dirty="0" err="1"/>
              <a:t>врятують</a:t>
            </a:r>
            <a:r>
              <a:rPr lang="ru-RU" sz="2400" b="1" dirty="0"/>
              <a:t> </a:t>
            </a:r>
            <a:r>
              <a:rPr lang="ru-RU" sz="2400" b="1" dirty="0" err="1"/>
              <a:t>серце</a:t>
            </a:r>
            <a:r>
              <a:rPr lang="ru-RU" sz="2400" b="1" dirty="0"/>
              <a:t> </a:t>
            </a:r>
            <a:r>
              <a:rPr lang="ru-RU" sz="2400" b="1" dirty="0" err="1"/>
              <a:t>світу</a:t>
            </a:r>
            <a:r>
              <a:rPr lang="ru-RU" sz="2400" b="1" dirty="0"/>
              <a:t>,</a:t>
            </a:r>
          </a:p>
          <a:p>
            <a:r>
              <a:rPr lang="ru-RU" sz="2400" b="1" dirty="0"/>
              <a:t>Хай </a:t>
            </a:r>
            <a:r>
              <a:rPr lang="ru-RU" sz="2400" b="1" dirty="0" err="1"/>
              <a:t>дім</a:t>
            </a:r>
            <a:r>
              <a:rPr lang="ru-RU" sz="2400" b="1" dirty="0"/>
              <a:t> </a:t>
            </a:r>
            <a:r>
              <a:rPr lang="ru-RU" sz="2400" b="1" dirty="0" err="1"/>
              <a:t>затишний</a:t>
            </a:r>
            <a:r>
              <a:rPr lang="ru-RU" sz="2400" b="1" dirty="0"/>
              <a:t>  </a:t>
            </a:r>
            <a:r>
              <a:rPr lang="ru-RU" sz="2400" b="1" dirty="0" err="1"/>
              <a:t>пахне</a:t>
            </a:r>
            <a:r>
              <a:rPr lang="ru-RU" sz="2400" b="1" dirty="0"/>
              <a:t>  </a:t>
            </a:r>
            <a:r>
              <a:rPr lang="ru-RU" sz="2400" b="1" dirty="0" err="1"/>
              <a:t>суничним</a:t>
            </a:r>
            <a:r>
              <a:rPr lang="ru-RU" sz="2400" b="1" dirty="0"/>
              <a:t> </a:t>
            </a:r>
            <a:r>
              <a:rPr lang="ru-RU" sz="2400" b="1" dirty="0" err="1"/>
              <a:t>чаєм</a:t>
            </a:r>
            <a:r>
              <a:rPr lang="ru-RU" sz="2400" b="1" dirty="0"/>
              <a:t> </a:t>
            </a:r>
            <a:r>
              <a:rPr lang="ru-RU" sz="2400" b="1" dirty="0" err="1"/>
              <a:t>літа</a:t>
            </a:r>
            <a:r>
              <a:rPr lang="ru-RU" sz="2400" b="1" dirty="0"/>
              <a:t>…</a:t>
            </a:r>
          </a:p>
          <a:p>
            <a:r>
              <a:rPr lang="ru-RU" sz="2400" b="1" dirty="0"/>
              <a:t>А  </a:t>
            </a:r>
            <a:r>
              <a:rPr lang="ru-RU" sz="2400" b="1" dirty="0" err="1"/>
              <a:t>Хуха</a:t>
            </a:r>
            <a:r>
              <a:rPr lang="ru-RU" sz="2400" b="1" dirty="0"/>
              <a:t> </a:t>
            </a:r>
            <a:r>
              <a:rPr lang="ru-RU" sz="2400" b="1" dirty="0" err="1"/>
              <a:t>Моховинка</a:t>
            </a:r>
            <a:r>
              <a:rPr lang="ru-RU" sz="2400" b="1" dirty="0"/>
              <a:t>  </a:t>
            </a:r>
            <a:r>
              <a:rPr lang="ru-RU" sz="2400" b="1" dirty="0" err="1"/>
              <a:t>наспівує</a:t>
            </a:r>
            <a:r>
              <a:rPr lang="ru-RU" sz="2400" b="1" dirty="0"/>
              <a:t> вам, </a:t>
            </a:r>
            <a:r>
              <a:rPr lang="ru-RU" sz="2400" b="1" dirty="0" err="1"/>
              <a:t>діти</a:t>
            </a:r>
            <a:r>
              <a:rPr lang="ru-RU" sz="2400" b="1" dirty="0"/>
              <a:t>:</a:t>
            </a:r>
          </a:p>
          <a:p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світ</a:t>
            </a:r>
            <a:r>
              <a:rPr lang="ru-RU" sz="2400" b="1" dirty="0"/>
              <a:t> </a:t>
            </a:r>
            <a:r>
              <a:rPr lang="ru-RU" sz="2400" b="1" dirty="0" err="1"/>
              <a:t>змінити</a:t>
            </a:r>
            <a:r>
              <a:rPr lang="ru-RU" sz="2400" b="1" dirty="0"/>
              <a:t>- треба </a:t>
            </a:r>
            <a:r>
              <a:rPr lang="ru-RU" sz="2400" b="1" dirty="0" err="1"/>
              <a:t>його</a:t>
            </a:r>
            <a:r>
              <a:rPr lang="ru-RU" sz="2400" b="1" dirty="0"/>
              <a:t> в </a:t>
            </a:r>
            <a:r>
              <a:rPr lang="ru-RU" sz="2400" b="1" dirty="0" err="1"/>
              <a:t>душі</a:t>
            </a:r>
            <a:r>
              <a:rPr lang="ru-RU" sz="2400" b="1" dirty="0"/>
              <a:t> </a:t>
            </a:r>
            <a:r>
              <a:rPr lang="ru-RU" sz="2400" b="1" dirty="0" err="1" smtClean="0"/>
              <a:t>любити</a:t>
            </a:r>
            <a:r>
              <a:rPr lang="ru-RU" sz="2400" b="1" dirty="0" smtClean="0"/>
              <a:t>…</a:t>
            </a:r>
            <a:endParaRPr lang="ru-RU" sz="2400" b="1" dirty="0"/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Третинко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Л.М.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11947535_861734620572348_868747089639717439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5877272"/>
            <a:ext cx="697632" cy="688611"/>
          </a:xfrm>
          <a:prstGeom prst="rect">
            <a:avLst/>
          </a:prstGeom>
        </p:spPr>
      </p:pic>
      <p:pic>
        <p:nvPicPr>
          <p:cNvPr id="7" name="Рисунок 6" descr="150827163527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08720"/>
            <a:ext cx="2591272" cy="4248472"/>
          </a:xfrm>
          <a:prstGeom prst="rect">
            <a:avLst/>
          </a:prstGeom>
        </p:spPr>
      </p:pic>
      <p:pic>
        <p:nvPicPr>
          <p:cNvPr id="8" name="Рисунок 7" descr="11947535_861734620572348_8687470896397174394_n — копия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5877272"/>
            <a:ext cx="720080" cy="720080"/>
          </a:xfrm>
          <a:prstGeom prst="rect">
            <a:avLst/>
          </a:prstGeom>
        </p:spPr>
      </p:pic>
      <p:pic>
        <p:nvPicPr>
          <p:cNvPr id="9" name="Рисунок 8" descr="11947535_861734620572348_868747089639717439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5877272"/>
            <a:ext cx="697632" cy="688611"/>
          </a:xfrm>
          <a:prstGeom prst="rect">
            <a:avLst/>
          </a:prstGeom>
        </p:spPr>
      </p:pic>
      <p:pic>
        <p:nvPicPr>
          <p:cNvPr id="10" name="Рисунок 9" descr="11947535_861734620572348_8687470896397174394_n — копия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5816" y="5877272"/>
            <a:ext cx="720080" cy="720080"/>
          </a:xfrm>
          <a:prstGeom prst="rect">
            <a:avLst/>
          </a:prstGeom>
        </p:spPr>
      </p:pic>
      <p:pic>
        <p:nvPicPr>
          <p:cNvPr id="11" name="Рисунок 10" descr="11947535_861734620572348_8687470896397174394_n — копия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36296" y="5877272"/>
            <a:ext cx="720080" cy="720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oO-qLAofHx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808390"/>
          </a:xfrm>
          <a:prstGeom prst="rect">
            <a:avLst/>
          </a:prstGeom>
        </p:spPr>
      </p:pic>
      <p:pic>
        <p:nvPicPr>
          <p:cNvPr id="4" name="Рисунок 3" descr="06899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650666">
            <a:off x="581281" y="2495869"/>
            <a:ext cx="3319414" cy="4725144"/>
          </a:xfrm>
          <a:prstGeom prst="rect">
            <a:avLst/>
          </a:prstGeom>
        </p:spPr>
      </p:pic>
      <p:pic>
        <p:nvPicPr>
          <p:cNvPr id="5" name="Рисунок 4" descr="978966661456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94749">
            <a:off x="5288356" y="774482"/>
            <a:ext cx="3158707" cy="4959169"/>
          </a:xfrm>
          <a:prstGeom prst="rect">
            <a:avLst/>
          </a:prstGeom>
        </p:spPr>
      </p:pic>
      <p:pic>
        <p:nvPicPr>
          <p:cNvPr id="6" name="Рисунок 5" descr="novi-knygy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476672"/>
            <a:ext cx="3724121" cy="5967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JdE7hSIo4B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752475"/>
            <a:ext cx="4267200" cy="5353050"/>
          </a:xfrm>
          <a:prstGeom prst="rect">
            <a:avLst/>
          </a:prstGeom>
        </p:spPr>
      </p:pic>
      <p:pic>
        <p:nvPicPr>
          <p:cNvPr id="3" name="Рисунок 2" descr="makro_trava_svet_zelen_rasteniya_luchi_fon_green_4288x28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71014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620688"/>
            <a:ext cx="67687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ПОВЕРТАЄТЬСЯ!!</a:t>
            </a:r>
          </a:p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ЩАСТИ ВАМ!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332656"/>
            <a:ext cx="1950343" cy="2064593"/>
          </a:xfrm>
          <a:prstGeom prst="rect">
            <a:avLst/>
          </a:prstGeom>
        </p:spPr>
      </p:pic>
      <p:pic>
        <p:nvPicPr>
          <p:cNvPr id="7" name="Рисунок 6" descr="1508271635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3284985"/>
            <a:ext cx="5184576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1057471_1041176602589703_3062418690118861355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pic>
        <p:nvPicPr>
          <p:cNvPr id="2" name="Рисунок 1" descr="11000126_1592747167648216_3968339314525955605_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620688"/>
            <a:ext cx="5832648" cy="5976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q-wallpapers_ru_flowers_55866_1920x10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188640"/>
            <a:ext cx="547260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Тема: відображення взаємозв'язку людини, доброї «нечистої сили» і природи; уславлення справедливості, всеперемагаючої сили добра, над злом і лихом, підступністю і жорстокістю.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Ідея: засудження користі, бездушності ,возвеличення щирої дружби, взаєморозуміння зі світом природи, гармонії з людиною.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Основна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думка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Хухи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потребують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подяки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вони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роблять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добро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повинності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 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70WHp29moY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420888"/>
            <a:ext cx="4781277" cy="4222551"/>
          </a:xfrm>
          <a:prstGeom prst="rect">
            <a:avLst/>
          </a:prstGeom>
        </p:spPr>
      </p:pic>
      <p:pic>
        <p:nvPicPr>
          <p:cNvPr id="3" name="Рисунок 2" descr="blurry_background_vii-wallpaper-1920x10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11947535_861734620572348_8687470896397174394_n — копия (3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3861048"/>
            <a:ext cx="1508770" cy="1499098"/>
          </a:xfrm>
          <a:prstGeom prst="rect">
            <a:avLst/>
          </a:prstGeom>
        </p:spPr>
      </p:pic>
      <p:pic>
        <p:nvPicPr>
          <p:cNvPr id="9" name="Рисунок 8" descr="H26E1QCCIQ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6" y="2564904"/>
            <a:ext cx="4248472" cy="3960440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971600" y="734932"/>
            <a:ext cx="70567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Гуманізм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ставлення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до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людини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, яке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базується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на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турботі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один про одного, на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повазі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людської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гідності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27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12576" y="0"/>
            <a:ext cx="97565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35896" y="260648"/>
            <a:ext cx="52023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400" b="1" dirty="0" smtClean="0"/>
              <a:t>Галерея </a:t>
            </a:r>
            <a:r>
              <a:rPr lang="uk-UA" sz="4400" b="1" dirty="0"/>
              <a:t>лісових </a:t>
            </a:r>
            <a:r>
              <a:rPr lang="uk-UA" sz="4400" b="1" dirty="0" smtClean="0"/>
              <a:t>істот</a:t>
            </a:r>
            <a:endParaRPr lang="ru-RU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1268760"/>
            <a:ext cx="871296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Демонологія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сукупність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міфічних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народних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уявлень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переконань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спирається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існування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злих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добрих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духів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природи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демонів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endParaRPr lang="ru-RU" sz="4000" b="1" dirty="0" smtClean="0"/>
          </a:p>
          <a:p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узагальнене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уявлення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невизначену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неоформлену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божественну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силу зла 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добра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dirty="0"/>
          </a:p>
        </p:txBody>
      </p:sp>
      <p:pic>
        <p:nvPicPr>
          <p:cNvPr id="9" name="Рисунок 8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716111" cy="686459"/>
          </a:xfrm>
          <a:prstGeom prst="rect">
            <a:avLst/>
          </a:prstGeom>
        </p:spPr>
      </p:pic>
      <p:pic>
        <p:nvPicPr>
          <p:cNvPr id="11" name="Рисунок 10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404664"/>
            <a:ext cx="716111" cy="686459"/>
          </a:xfrm>
          <a:prstGeom prst="rect">
            <a:avLst/>
          </a:prstGeom>
        </p:spPr>
      </p:pic>
      <p:pic>
        <p:nvPicPr>
          <p:cNvPr id="13" name="Рисунок 12" descr="11947535_861734620572348_8687470896397174394_n —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404664"/>
            <a:ext cx="716111" cy="6864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e2eb4_5aec87ab_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4572000" cy="6858000"/>
          </a:xfrm>
          <a:prstGeom prst="rect">
            <a:avLst/>
          </a:prstGeom>
        </p:spPr>
      </p:pic>
      <p:pic>
        <p:nvPicPr>
          <p:cNvPr id="3" name="Рисунок 2" descr="6766959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0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u="sng" dirty="0">
                <a:solidFill>
                  <a:schemeClr val="bg1"/>
                </a:solidFill>
              </a:rPr>
              <a:t>Лісовик </a:t>
            </a:r>
            <a:r>
              <a:rPr lang="uk-UA" sz="3600" b="1" dirty="0" smtClean="0">
                <a:solidFill>
                  <a:schemeClr val="bg1"/>
                </a:solidFill>
              </a:rPr>
              <a:t>– </a:t>
            </a:r>
          </a:p>
          <a:p>
            <a:r>
              <a:rPr lang="uk-UA" sz="3600" b="1" dirty="0" smtClean="0">
                <a:solidFill>
                  <a:schemeClr val="bg1"/>
                </a:solidFill>
              </a:rPr>
              <a:t>дух </a:t>
            </a:r>
            <a:r>
              <a:rPr lang="uk-UA" sz="3600" b="1" dirty="0">
                <a:solidFill>
                  <a:schemeClr val="bg1"/>
                </a:solidFill>
              </a:rPr>
              <a:t>лісу </a:t>
            </a:r>
            <a:r>
              <a:rPr lang="uk-UA" sz="3600" b="1" dirty="0" smtClean="0">
                <a:solidFill>
                  <a:schemeClr val="bg1"/>
                </a:solidFill>
              </a:rPr>
              <a:t> у </a:t>
            </a:r>
            <a:r>
              <a:rPr lang="uk-UA" sz="3600" b="1" dirty="0">
                <a:solidFill>
                  <a:schemeClr val="bg1"/>
                </a:solidFill>
              </a:rPr>
              <a:t>слов’янській </a:t>
            </a:r>
            <a:endParaRPr lang="uk-UA" sz="3600" b="1" dirty="0" smtClean="0">
              <a:solidFill>
                <a:schemeClr val="bg1"/>
              </a:solidFill>
            </a:endParaRPr>
          </a:p>
          <a:p>
            <a:r>
              <a:rPr lang="uk-UA" sz="3600" b="1" dirty="0" smtClean="0">
                <a:solidFill>
                  <a:schemeClr val="bg1"/>
                </a:solidFill>
              </a:rPr>
              <a:t>міфології.</a:t>
            </a:r>
          </a:p>
          <a:p>
            <a:r>
              <a:rPr lang="uk-UA" sz="3600" dirty="0" smtClean="0">
                <a:solidFill>
                  <a:schemeClr val="bg1"/>
                </a:solidFill>
              </a:rPr>
              <a:t> 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11947535_861734620572348_8687470896397174394_n — копия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188640"/>
            <a:ext cx="1152128" cy="1296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301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відьма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2656"/>
            <a:ext cx="6155382" cy="61926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2200" y="260648"/>
            <a:ext cx="2771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u="sng" dirty="0">
                <a:solidFill>
                  <a:schemeClr val="bg1"/>
                </a:solidFill>
              </a:rPr>
              <a:t>Відьма</a:t>
            </a:r>
            <a:r>
              <a:rPr lang="uk-UA" sz="2400" b="1" dirty="0">
                <a:solidFill>
                  <a:schemeClr val="bg1"/>
                </a:solidFill>
              </a:rPr>
              <a:t> – один з найпоширеніших персонажів української міфології.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Вважалося</a:t>
            </a:r>
            <a:r>
              <a:rPr lang="uk-UA" sz="2400" b="1" dirty="0">
                <a:solidFill>
                  <a:schemeClr val="bg1"/>
                </a:solidFill>
              </a:rPr>
              <a:t>, що відьми завдячують своєю силою чортові і застосовують її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r>
              <a:rPr lang="uk-UA" sz="2400" b="1" dirty="0" smtClean="0">
                <a:solidFill>
                  <a:schemeClr val="bg1"/>
                </a:solidFill>
              </a:rPr>
              <a:t>здебільшого </a:t>
            </a:r>
            <a:r>
              <a:rPr lang="uk-UA" sz="2400" b="1" dirty="0">
                <a:solidFill>
                  <a:schemeClr val="bg1"/>
                </a:solidFill>
              </a:rPr>
              <a:t>на шкоду людям.</a:t>
            </a:r>
            <a:endParaRPr lang="ru-RU" sz="2400" b="1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7" name="Рисунок 6" descr="Без имен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5013176"/>
            <a:ext cx="1368152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857</Words>
  <Application>Microsoft Office PowerPoint</Application>
  <PresentationFormat>Экран (4:3)</PresentationFormat>
  <Paragraphs>134</Paragraphs>
  <Slides>30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>Третынко Л.Н.</Manager>
  <Company>СШ №5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Укр.литература</dc:subject>
  <dc:creator>Лилия</dc:creator>
  <cp:lastModifiedBy>Лилия</cp:lastModifiedBy>
  <cp:revision>138</cp:revision>
  <dcterms:created xsi:type="dcterms:W3CDTF">2015-11-18T14:23:46Z</dcterms:created>
  <dcterms:modified xsi:type="dcterms:W3CDTF">2020-07-29T03:30:05Z</dcterms:modified>
  <cp:contentStatus/>
</cp:coreProperties>
</file>