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65" r:id="rId2"/>
    <p:sldId id="256" r:id="rId3"/>
    <p:sldId id="260" r:id="rId4"/>
    <p:sldId id="259" r:id="rId5"/>
    <p:sldId id="258" r:id="rId6"/>
    <p:sldId id="261" r:id="rId7"/>
    <p:sldId id="262" r:id="rId8"/>
    <p:sldId id="257" r:id="rId9"/>
    <p:sldId id="264" r:id="rId10"/>
    <p:sldId id="263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996633"/>
    <a:srgbClr val="008000"/>
    <a:srgbClr val="006666"/>
    <a:srgbClr val="FF0000"/>
    <a:srgbClr val="003399"/>
    <a:srgbClr val="000066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4" autoAdjust="0"/>
    <p:restoredTop sz="94711" autoAdjust="0"/>
  </p:normalViewPr>
  <p:slideViewPr>
    <p:cSldViewPr>
      <p:cViewPr>
        <p:scale>
          <a:sx n="77" d="100"/>
          <a:sy n="77" d="100"/>
        </p:scale>
        <p:origin x="-72" y="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81AE15B-05E0-4D33-8F3E-EF39E9BE9AAD}" type="datetimeFigureOut">
              <a:rPr lang="ru-RU"/>
              <a:pPr>
                <a:defRPr/>
              </a:pPr>
              <a:t>28.01.2018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27C6695-916E-4814-826F-F7D9AA9C92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5026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6C603-0AB3-46E8-9D6E-82CC026BB0AF}" type="datetime1">
              <a:rPr lang="ru-RU"/>
              <a:pPr>
                <a:defRPr/>
              </a:pPr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B292A-B4E3-4FE6-A92E-0E14A468BB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B2E68-57BB-4781-A016-A659C21478E1}" type="datetime1">
              <a:rPr lang="ru-RU"/>
              <a:pPr>
                <a:defRPr/>
              </a:pPr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41430-8B98-4872-9C48-44529F7D25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801C6-C8D4-493D-B975-6D4206B87E2D}" type="datetime1">
              <a:rPr lang="ru-RU"/>
              <a:pPr>
                <a:defRPr/>
              </a:pPr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913D0-2392-4627-B148-474A89F8DF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55C69-2794-48C7-89AA-877C05C0841A}" type="datetime1">
              <a:rPr lang="ru-RU"/>
              <a:pPr>
                <a:defRPr/>
              </a:pPr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704E8-CFE4-4150-BA84-8B391ED3D3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D129F-A27E-48E4-8D7D-C2881F8249E0}" type="datetime1">
              <a:rPr lang="ru-RU"/>
              <a:pPr>
                <a:defRPr/>
              </a:pPr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26FCC-9052-4236-9496-A8AF1E033D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26C8D-3579-4689-841D-C9ED48C94230}" type="datetime1">
              <a:rPr lang="ru-RU"/>
              <a:pPr>
                <a:defRPr/>
              </a:pPr>
              <a:t>28.01.2018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AEDE4-3A54-4511-9432-B01A2EB7D8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E52EC-F2BC-4000-8F70-920E21379907}" type="datetime1">
              <a:rPr lang="ru-RU"/>
              <a:pPr>
                <a:defRPr/>
              </a:pPr>
              <a:t>28.01.2018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5C70C-855B-49E8-8C5C-01BE08DC93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AE0EF-5117-47EA-86AE-51C9576CA23F}" type="datetime1">
              <a:rPr lang="ru-RU"/>
              <a:pPr>
                <a:defRPr/>
              </a:pPr>
              <a:t>28.01.2018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86327-BE99-4CAD-B7F4-7A2C0C751B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5DB5D-54AD-450A-8D13-03056651538B}" type="datetime1">
              <a:rPr lang="ru-RU"/>
              <a:pPr>
                <a:defRPr/>
              </a:pPr>
              <a:t>28.01.2018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39FFB-D1F4-40A8-B966-D65E0CB0B8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0FAAC-086E-462F-BABE-5CC7506B09C4}" type="datetime1">
              <a:rPr lang="ru-RU"/>
              <a:pPr>
                <a:defRPr/>
              </a:pPr>
              <a:t>28.01.2018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C664D-B04A-4772-B4A9-A6334DC37C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373A4-4576-4897-88A2-40C4BF1604A8}" type="datetime1">
              <a:rPr lang="ru-RU"/>
              <a:pPr>
                <a:defRPr/>
              </a:pPr>
              <a:t>28.01.2018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C31BF-350D-4AD6-9C62-6B83790808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91A7E6C-9E92-4A40-A5B1-264081A5B6A6}" type="datetime1">
              <a:rPr lang="ru-RU"/>
              <a:pPr>
                <a:defRPr/>
              </a:pPr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51FA335-4CD8-4C63-8546-87C25FADA3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20689"/>
            <a:ext cx="8064896" cy="5616623"/>
          </a:xfrm>
        </p:spPr>
        <p:txBody>
          <a:bodyPr/>
          <a:lstStyle/>
          <a:p>
            <a:r>
              <a:rPr lang="ru-RU" i="1" dirty="0">
                <a:solidFill>
                  <a:srgbClr val="002060"/>
                </a:solidFill>
              </a:rPr>
              <a:t>Творческая работа  </a:t>
            </a:r>
            <a:br>
              <a:rPr lang="ru-RU" i="1" dirty="0">
                <a:solidFill>
                  <a:srgbClr val="002060"/>
                </a:solidFill>
              </a:rPr>
            </a:br>
            <a:r>
              <a:rPr lang="ru-RU" i="1" dirty="0">
                <a:solidFill>
                  <a:srgbClr val="002060"/>
                </a:solidFill>
              </a:rPr>
              <a:t>по </a:t>
            </a:r>
            <a:r>
              <a:rPr lang="ru-RU" i="1" dirty="0" err="1" smtClean="0">
                <a:solidFill>
                  <a:srgbClr val="002060"/>
                </a:solidFill>
              </a:rPr>
              <a:t>теме</a:t>
            </a:r>
            <a:r>
              <a:rPr lang="ru-RU" i="1" u="sng" dirty="0" err="1" smtClean="0">
                <a:solidFill>
                  <a:srgbClr val="002060"/>
                </a:solidFill>
              </a:rPr>
              <a:t>:Поэтические</a:t>
            </a:r>
            <a:r>
              <a:rPr lang="ru-RU" i="1" u="sng" dirty="0" smtClean="0">
                <a:solidFill>
                  <a:srgbClr val="002060"/>
                </a:solidFill>
              </a:rPr>
              <a:t> размеры</a:t>
            </a:r>
            <a:r>
              <a:rPr lang="ru-RU" i="1" dirty="0" smtClean="0">
                <a:solidFill>
                  <a:srgbClr val="002060"/>
                </a:solidFill>
              </a:rPr>
              <a:t>.</a:t>
            </a:r>
            <a:r>
              <a:rPr lang="ru-RU" i="1" dirty="0">
                <a:solidFill>
                  <a:srgbClr val="002060"/>
                </a:solidFill>
              </a:rPr>
              <a:t/>
            </a:r>
            <a:br>
              <a:rPr lang="ru-RU" i="1" dirty="0">
                <a:solidFill>
                  <a:srgbClr val="002060"/>
                </a:solidFill>
              </a:rPr>
            </a:br>
            <a:r>
              <a:rPr lang="ru-RU" i="1" dirty="0" err="1">
                <a:solidFill>
                  <a:srgbClr val="002060"/>
                </a:solidFill>
              </a:rPr>
              <a:t>учасника</a:t>
            </a:r>
            <a:r>
              <a:rPr lang="ru-RU" i="1" dirty="0">
                <a:solidFill>
                  <a:srgbClr val="002060"/>
                </a:solidFill>
              </a:rPr>
              <a:t> литературной студии «Апрель»</a:t>
            </a:r>
            <a:br>
              <a:rPr lang="ru-RU" i="1" dirty="0">
                <a:solidFill>
                  <a:srgbClr val="002060"/>
                </a:solidFill>
              </a:rPr>
            </a:br>
            <a:r>
              <a:rPr lang="ru-RU" i="1" dirty="0">
                <a:solidFill>
                  <a:srgbClr val="002060"/>
                </a:solidFill>
              </a:rPr>
              <a:t>ученицы 10-А класса</a:t>
            </a:r>
            <a:br>
              <a:rPr lang="ru-RU" i="1" dirty="0">
                <a:solidFill>
                  <a:srgbClr val="002060"/>
                </a:solidFill>
              </a:rPr>
            </a:br>
            <a:r>
              <a:rPr lang="ru-RU" i="1" dirty="0">
                <a:solidFill>
                  <a:srgbClr val="002060"/>
                </a:solidFill>
              </a:rPr>
              <a:t>ГУ ЛНР «ЛОУ СШ№5»</a:t>
            </a:r>
            <a:br>
              <a:rPr lang="ru-RU" i="1" dirty="0">
                <a:solidFill>
                  <a:srgbClr val="002060"/>
                </a:solidFill>
              </a:rPr>
            </a:br>
            <a:r>
              <a:rPr lang="ru-RU" i="1" dirty="0">
                <a:solidFill>
                  <a:srgbClr val="002060"/>
                </a:solidFill>
              </a:rPr>
              <a:t>Филатовой Ирины</a:t>
            </a:r>
          </a:p>
        </p:txBody>
      </p:sp>
    </p:spTree>
    <p:extLst>
      <p:ext uri="{BB962C8B-B14F-4D97-AF65-F5344CB8AC3E}">
        <p14:creationId xmlns:p14="http://schemas.microsoft.com/office/powerpoint/2010/main" val="1908906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18487" cy="1584325"/>
          </a:xfrm>
        </p:spPr>
        <p:txBody>
          <a:bodyPr/>
          <a:lstStyle/>
          <a:p>
            <a:pPr algn="l"/>
            <a:r>
              <a:rPr lang="ru-RU" sz="1600" smtClean="0">
                <a:solidFill>
                  <a:schemeClr val="hlink"/>
                </a:solidFill>
                <a:latin typeface="Arial" charset="0"/>
              </a:rPr>
              <a:t>Вывод:</a:t>
            </a:r>
            <a:r>
              <a:rPr lang="ru-RU" sz="1600" smtClean="0">
                <a:solidFill>
                  <a:srgbClr val="996600"/>
                </a:solidFill>
                <a:latin typeface="Arial" charset="0"/>
              </a:rPr>
              <a:t> определяя особенности силлабо-тонического построения стихотворения, мы должны будем выяснить:</a:t>
            </a:r>
            <a:br>
              <a:rPr lang="ru-RU" sz="1600" smtClean="0">
                <a:solidFill>
                  <a:srgbClr val="996600"/>
                </a:solidFill>
                <a:latin typeface="Arial" charset="0"/>
              </a:rPr>
            </a:br>
            <a:r>
              <a:rPr lang="ru-RU" sz="1600" smtClean="0">
                <a:solidFill>
                  <a:srgbClr val="996600"/>
                </a:solidFill>
                <a:latin typeface="Arial" charset="0"/>
              </a:rPr>
              <a:t>1.Каким метром написано стихотворение;</a:t>
            </a:r>
            <a:br>
              <a:rPr lang="ru-RU" sz="1600" smtClean="0">
                <a:solidFill>
                  <a:srgbClr val="996600"/>
                </a:solidFill>
                <a:latin typeface="Arial" charset="0"/>
              </a:rPr>
            </a:br>
            <a:r>
              <a:rPr lang="ru-RU" sz="1600" smtClean="0">
                <a:solidFill>
                  <a:srgbClr val="996600"/>
                </a:solidFill>
                <a:latin typeface="Arial" charset="0"/>
              </a:rPr>
              <a:t>2.Каким размером;</a:t>
            </a:r>
            <a:br>
              <a:rPr lang="ru-RU" sz="1600" smtClean="0">
                <a:solidFill>
                  <a:srgbClr val="996600"/>
                </a:solidFill>
                <a:latin typeface="Arial" charset="0"/>
              </a:rPr>
            </a:br>
            <a:r>
              <a:rPr lang="ru-RU" sz="1600" smtClean="0">
                <a:solidFill>
                  <a:srgbClr val="996600"/>
                </a:solidFill>
                <a:latin typeface="Arial" charset="0"/>
              </a:rPr>
              <a:t>3.Тип рифмы;</a:t>
            </a:r>
            <a:br>
              <a:rPr lang="ru-RU" sz="1600" smtClean="0">
                <a:solidFill>
                  <a:srgbClr val="996600"/>
                </a:solidFill>
                <a:latin typeface="Arial" charset="0"/>
              </a:rPr>
            </a:br>
            <a:r>
              <a:rPr lang="ru-RU" sz="1600" smtClean="0">
                <a:solidFill>
                  <a:srgbClr val="996600"/>
                </a:solidFill>
                <a:latin typeface="Arial" charset="0"/>
              </a:rPr>
              <a:t>4. Особенности рифмовки.</a:t>
            </a:r>
          </a:p>
        </p:txBody>
      </p:sp>
      <p:sp>
        <p:nvSpPr>
          <p:cNvPr id="32772" name="Rectangle 4"/>
          <p:cNvSpPr>
            <a:spLocks noGrp="1"/>
          </p:cNvSpPr>
          <p:nvPr>
            <p:ph type="body" sz="half" idx="1"/>
          </p:nvPr>
        </p:nvSpPr>
        <p:spPr>
          <a:xfrm>
            <a:off x="0" y="2349500"/>
            <a:ext cx="4787900" cy="4248150"/>
          </a:xfrm>
        </p:spPr>
        <p:txBody>
          <a:bodyPr/>
          <a:lstStyle/>
          <a:p>
            <a:r>
              <a:rPr lang="ru-RU" sz="1400" smtClean="0">
                <a:latin typeface="Arial" charset="0"/>
              </a:rPr>
              <a:t>Определим особенности построения стихотворения </a:t>
            </a:r>
            <a:r>
              <a:rPr lang="ru-RU" sz="1400" smtClean="0">
                <a:solidFill>
                  <a:srgbClr val="FF0000"/>
                </a:solidFill>
                <a:latin typeface="Arial" charset="0"/>
              </a:rPr>
              <a:t>А. Пушкина «На холмах Грузии…»:</a:t>
            </a:r>
          </a:p>
          <a:p>
            <a:pPr>
              <a:buFont typeface="Arial" charset="0"/>
              <a:buNone/>
            </a:pPr>
            <a:r>
              <a:rPr lang="ru-RU" sz="1400" smtClean="0">
                <a:solidFill>
                  <a:srgbClr val="FF0000"/>
                </a:solidFill>
                <a:latin typeface="Arial" charset="0"/>
              </a:rPr>
              <a:t>   </a:t>
            </a:r>
            <a:r>
              <a:rPr lang="ru-RU" sz="1800" b="1" smtClean="0">
                <a:latin typeface="Monotype Corsiva" pitchFamily="66" charset="0"/>
              </a:rPr>
              <a:t>На 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хо</a:t>
            </a:r>
            <a:r>
              <a:rPr lang="ru-RU" sz="1800" b="1" smtClean="0">
                <a:latin typeface="Monotype Corsiva" pitchFamily="66" charset="0"/>
              </a:rPr>
              <a:t>лмах Г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ру</a:t>
            </a:r>
            <a:r>
              <a:rPr lang="ru-RU" sz="1800" b="1" smtClean="0">
                <a:latin typeface="Monotype Corsiva" pitchFamily="66" charset="0"/>
              </a:rPr>
              <a:t>зии леж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ит</a:t>
            </a:r>
            <a:r>
              <a:rPr lang="ru-RU" sz="1800" b="1" smtClean="0">
                <a:latin typeface="Monotype Corsiva" pitchFamily="66" charset="0"/>
              </a:rPr>
              <a:t> ночн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ая </a:t>
            </a:r>
            <a:r>
              <a:rPr lang="ru-RU" sz="1800" b="1" smtClean="0">
                <a:latin typeface="Monotype Corsiva" pitchFamily="66" charset="0"/>
              </a:rPr>
              <a:t>мг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ла</a:t>
            </a:r>
            <a:r>
              <a:rPr lang="ru-RU" sz="1800" b="1" smtClean="0">
                <a:latin typeface="Monotype Corsiva" pitchFamily="66" charset="0"/>
              </a:rPr>
              <a:t>;</a:t>
            </a:r>
          </a:p>
          <a:p>
            <a:pPr>
              <a:buFont typeface="Arial" charset="0"/>
              <a:buNone/>
            </a:pPr>
            <a:r>
              <a:rPr lang="ru-RU" sz="1800" b="1" smtClean="0">
                <a:latin typeface="Monotype Corsiva" pitchFamily="66" charset="0"/>
              </a:rPr>
              <a:t>   Шу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ми</a:t>
            </a:r>
            <a:r>
              <a:rPr lang="ru-RU" sz="1800" b="1" smtClean="0">
                <a:latin typeface="Monotype Corsiva" pitchFamily="66" charset="0"/>
              </a:rPr>
              <a:t>т А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ра</a:t>
            </a:r>
            <a:r>
              <a:rPr lang="ru-RU" sz="1800" b="1" smtClean="0">
                <a:latin typeface="Monotype Corsiva" pitchFamily="66" charset="0"/>
              </a:rPr>
              <a:t>гва предо м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но</a:t>
            </a:r>
            <a:r>
              <a:rPr lang="ru-RU" sz="1800" b="1" smtClean="0">
                <a:latin typeface="Monotype Corsiva" pitchFamily="66" charset="0"/>
              </a:rPr>
              <a:t>ю.</a:t>
            </a:r>
          </a:p>
          <a:p>
            <a:pPr>
              <a:buFont typeface="Arial" charset="0"/>
              <a:buNone/>
            </a:pPr>
            <a:r>
              <a:rPr lang="ru-RU" sz="1800" b="1" smtClean="0">
                <a:latin typeface="Monotype Corsiva" pitchFamily="66" charset="0"/>
              </a:rPr>
              <a:t>   Мне г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рус</a:t>
            </a:r>
            <a:r>
              <a:rPr lang="ru-RU" sz="1800" b="1" smtClean="0">
                <a:latin typeface="Monotype Corsiva" pitchFamily="66" charset="0"/>
              </a:rPr>
              <a:t>тно и лег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ко</a:t>
            </a:r>
            <a:r>
              <a:rPr lang="ru-RU" sz="1800" b="1" smtClean="0">
                <a:latin typeface="Monotype Corsiva" pitchFamily="66" charset="0"/>
              </a:rPr>
              <a:t>; пе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ча</a:t>
            </a:r>
            <a:r>
              <a:rPr lang="ru-RU" sz="1800" b="1" smtClean="0">
                <a:latin typeface="Monotype Corsiva" pitchFamily="66" charset="0"/>
              </a:rPr>
              <a:t>ль м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оя</a:t>
            </a:r>
            <a:r>
              <a:rPr lang="ru-RU" sz="1800" b="1" smtClean="0">
                <a:latin typeface="Monotype Corsiva" pitchFamily="66" charset="0"/>
              </a:rPr>
              <a:t> свет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ла</a:t>
            </a:r>
            <a:r>
              <a:rPr lang="ru-RU" sz="1800" b="1" smtClean="0">
                <a:latin typeface="Monotype Corsiva" pitchFamily="66" charset="0"/>
              </a:rPr>
              <a:t>;</a:t>
            </a:r>
          </a:p>
          <a:p>
            <a:pPr>
              <a:buFont typeface="Arial" charset="0"/>
              <a:buNone/>
            </a:pPr>
            <a:r>
              <a:rPr lang="ru-RU" sz="1800" b="1" smtClean="0">
                <a:latin typeface="Monotype Corsiva" pitchFamily="66" charset="0"/>
              </a:rPr>
              <a:t>   Пе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ча</a:t>
            </a:r>
            <a:r>
              <a:rPr lang="ru-RU" sz="1800" b="1" smtClean="0">
                <a:latin typeface="Monotype Corsiva" pitchFamily="66" charset="0"/>
              </a:rPr>
              <a:t>ль м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оя</a:t>
            </a:r>
            <a:r>
              <a:rPr lang="ru-RU" sz="1800" b="1" smtClean="0">
                <a:latin typeface="Monotype Corsiva" pitchFamily="66" charset="0"/>
              </a:rPr>
              <a:t> пол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на</a:t>
            </a:r>
            <a:r>
              <a:rPr lang="ru-RU" sz="1800" b="1" smtClean="0">
                <a:latin typeface="Monotype Corsiva" pitchFamily="66" charset="0"/>
              </a:rPr>
              <a:t> тоб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ою</a:t>
            </a:r>
            <a:r>
              <a:rPr lang="ru-RU" sz="1800" b="1" smtClean="0">
                <a:latin typeface="Monotype Corsiva" pitchFamily="66" charset="0"/>
              </a:rPr>
              <a:t>…</a:t>
            </a:r>
          </a:p>
          <a:p>
            <a:pPr>
              <a:buFont typeface="Arial" charset="0"/>
              <a:buNone/>
            </a:pPr>
            <a:endParaRPr lang="ru-RU" sz="1800" b="1" smtClean="0">
              <a:latin typeface="Monotype Corsiva" pitchFamily="66" charset="0"/>
            </a:endParaRPr>
          </a:p>
          <a:p>
            <a:pPr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   </a:t>
            </a:r>
            <a:r>
              <a:rPr lang="ru-RU" sz="1200" b="1" u="sng" smtClean="0">
                <a:latin typeface="Arial" charset="0"/>
              </a:rPr>
              <a:t>СХЕМА СТИХОТВОРЕНИЯ</a:t>
            </a:r>
            <a:r>
              <a:rPr lang="ru-RU" sz="1400" b="1" smtClean="0">
                <a:latin typeface="Arial" charset="0"/>
              </a:rPr>
              <a:t>: аБаБ</a:t>
            </a:r>
          </a:p>
          <a:p>
            <a:pPr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   </a:t>
            </a:r>
            <a:r>
              <a:rPr lang="en-US" sz="1400" b="1" smtClean="0">
                <a:latin typeface="Arial" charset="0"/>
              </a:rPr>
              <a:t>__ __/__ __/__ __ __ __/__ __/__ __/</a:t>
            </a:r>
          </a:p>
          <a:p>
            <a:pPr>
              <a:buFont typeface="Arial" charset="0"/>
              <a:buNone/>
            </a:pPr>
            <a:r>
              <a:rPr lang="en-US" sz="1400" b="1" smtClean="0">
                <a:latin typeface="Arial" charset="0"/>
              </a:rPr>
              <a:t>   __ __/__ __/ __ __ __ __/ __</a:t>
            </a:r>
          </a:p>
          <a:p>
            <a:pPr>
              <a:buFont typeface="Arial" charset="0"/>
              <a:buNone/>
            </a:pPr>
            <a:r>
              <a:rPr lang="en-US" sz="1400" b="1" smtClean="0">
                <a:latin typeface="Arial" charset="0"/>
              </a:rPr>
              <a:t>   __ __/__ __ __ __/__ __/__ __/__ __/</a:t>
            </a:r>
          </a:p>
          <a:p>
            <a:pPr>
              <a:buFont typeface="Arial" charset="0"/>
              <a:buNone/>
            </a:pPr>
            <a:r>
              <a:rPr lang="en-US" sz="1400" b="1" smtClean="0">
                <a:latin typeface="Arial" charset="0"/>
              </a:rPr>
              <a:t>   __ __/__ __/__ __/__ __/ __</a:t>
            </a:r>
          </a:p>
          <a:p>
            <a:pPr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  Стихотворение написано разностопным ямбом. 1 и 3 строка соединены  мужской рифмой, 2 и 4 – женской. Рифмовка перекрестная.</a:t>
            </a:r>
            <a:endParaRPr lang="en-US" sz="1400" b="1" smtClean="0">
              <a:latin typeface="Arial" charset="0"/>
            </a:endParaRPr>
          </a:p>
          <a:p>
            <a:pPr>
              <a:buFont typeface="Arial" charset="0"/>
              <a:buNone/>
            </a:pPr>
            <a:endParaRPr lang="ru-RU" sz="1400" b="1" smtClean="0">
              <a:latin typeface="Arial" charset="0"/>
            </a:endParaRPr>
          </a:p>
        </p:txBody>
      </p:sp>
      <p:sp>
        <p:nvSpPr>
          <p:cNvPr id="32773" name="Rectangle 5"/>
          <p:cNvSpPr>
            <a:spLocks noGrp="1"/>
          </p:cNvSpPr>
          <p:nvPr>
            <p:ph type="body" sz="half" idx="2"/>
          </p:nvPr>
        </p:nvSpPr>
        <p:spPr>
          <a:xfrm>
            <a:off x="4643438" y="1196975"/>
            <a:ext cx="4500562" cy="5327650"/>
          </a:xfrm>
        </p:spPr>
        <p:txBody>
          <a:bodyPr/>
          <a:lstStyle/>
          <a:p>
            <a:r>
              <a:rPr lang="ru-RU" sz="1400" smtClean="0">
                <a:latin typeface="Arial" charset="0"/>
              </a:rPr>
              <a:t>Определим особенности построения стихотворения </a:t>
            </a:r>
            <a:r>
              <a:rPr lang="ru-RU" sz="1400" smtClean="0">
                <a:solidFill>
                  <a:srgbClr val="FF0000"/>
                </a:solidFill>
                <a:latin typeface="Arial" charset="0"/>
              </a:rPr>
              <a:t>А. Фета « Месяц зеркальный»:</a:t>
            </a:r>
          </a:p>
          <a:p>
            <a:endParaRPr lang="ru-RU" sz="1400" b="1" smtClean="0">
              <a:latin typeface="Arial" charset="0"/>
            </a:endParaRPr>
          </a:p>
          <a:p>
            <a:pPr>
              <a:buFont typeface="Arial" charset="0"/>
              <a:buNone/>
            </a:pP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Ме</a:t>
            </a:r>
            <a:r>
              <a:rPr lang="ru-RU" sz="1800" b="1" smtClean="0">
                <a:latin typeface="Monotype Corsiva" pitchFamily="66" charset="0"/>
              </a:rPr>
              <a:t>сяц зер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ка</a:t>
            </a:r>
            <a:r>
              <a:rPr lang="ru-RU" sz="1800" b="1" smtClean="0">
                <a:latin typeface="Monotype Corsiva" pitchFamily="66" charset="0"/>
              </a:rPr>
              <a:t>льный плы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ве</a:t>
            </a:r>
            <a:r>
              <a:rPr lang="ru-RU" sz="1800" b="1" smtClean="0">
                <a:latin typeface="Monotype Corsiva" pitchFamily="66" charset="0"/>
              </a:rPr>
              <a:t>т по ла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зу</a:t>
            </a:r>
            <a:r>
              <a:rPr lang="ru-RU" sz="1800" b="1" smtClean="0">
                <a:latin typeface="Monotype Corsiva" pitchFamily="66" charset="0"/>
              </a:rPr>
              <a:t>рной    пус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ты</a:t>
            </a:r>
            <a:r>
              <a:rPr lang="ru-RU" sz="1800" b="1" smtClean="0">
                <a:latin typeface="Monotype Corsiva" pitchFamily="66" charset="0"/>
              </a:rPr>
              <a:t>не,</a:t>
            </a:r>
          </a:p>
          <a:p>
            <a:pPr>
              <a:buFont typeface="Arial" charset="0"/>
              <a:buNone/>
            </a:pPr>
            <a:r>
              <a:rPr lang="ru-RU" sz="1800" b="1" smtClean="0">
                <a:latin typeface="Monotype Corsiva" pitchFamily="66" charset="0"/>
              </a:rPr>
              <a:t>Т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ра</a:t>
            </a:r>
            <a:r>
              <a:rPr lang="ru-RU" sz="1800" b="1" smtClean="0">
                <a:latin typeface="Monotype Corsiva" pitchFamily="66" charset="0"/>
              </a:rPr>
              <a:t>вы степ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ны</a:t>
            </a:r>
            <a:r>
              <a:rPr lang="ru-RU" sz="1800" b="1" smtClean="0">
                <a:latin typeface="Monotype Corsiva" pitchFamily="66" charset="0"/>
              </a:rPr>
              <a:t>е у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ни</a:t>
            </a:r>
            <a:r>
              <a:rPr lang="ru-RU" sz="1800" b="1" smtClean="0">
                <a:latin typeface="Monotype Corsiva" pitchFamily="66" charset="0"/>
              </a:rPr>
              <a:t>заны в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ла</a:t>
            </a:r>
            <a:r>
              <a:rPr lang="ru-RU" sz="1800" b="1" smtClean="0">
                <a:latin typeface="Monotype Corsiva" pitchFamily="66" charset="0"/>
              </a:rPr>
              <a:t>гой ве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че</a:t>
            </a:r>
            <a:r>
              <a:rPr lang="ru-RU" sz="1800" b="1" smtClean="0">
                <a:latin typeface="Monotype Corsiva" pitchFamily="66" charset="0"/>
              </a:rPr>
              <a:t>рней,</a:t>
            </a:r>
          </a:p>
          <a:p>
            <a:pPr>
              <a:buFont typeface="Arial" charset="0"/>
              <a:buNone/>
            </a:pP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Ре</a:t>
            </a:r>
            <a:r>
              <a:rPr lang="ru-RU" sz="1800" b="1" smtClean="0">
                <a:latin typeface="Monotype Corsiva" pitchFamily="66" charset="0"/>
              </a:rPr>
              <a:t>чи от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ры</a:t>
            </a:r>
            <a:r>
              <a:rPr lang="ru-RU" sz="1800" b="1" smtClean="0">
                <a:latin typeface="Monotype Corsiva" pitchFamily="66" charset="0"/>
              </a:rPr>
              <a:t>вистей, 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се</a:t>
            </a:r>
            <a:r>
              <a:rPr lang="ru-RU" sz="1800" b="1" smtClean="0">
                <a:latin typeface="Monotype Corsiva" pitchFamily="66" charset="0"/>
              </a:rPr>
              <a:t>рдце о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пя</a:t>
            </a:r>
            <a:r>
              <a:rPr lang="ru-RU" sz="1800" b="1" smtClean="0">
                <a:latin typeface="Monotype Corsiva" pitchFamily="66" charset="0"/>
              </a:rPr>
              <a:t>ть суе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ве</a:t>
            </a:r>
            <a:r>
              <a:rPr lang="ru-RU" sz="1800" b="1" smtClean="0">
                <a:latin typeface="Monotype Corsiva" pitchFamily="66" charset="0"/>
              </a:rPr>
              <a:t>рней,</a:t>
            </a:r>
          </a:p>
          <a:p>
            <a:pPr>
              <a:buFont typeface="Arial" charset="0"/>
              <a:buNone/>
            </a:pPr>
            <a:r>
              <a:rPr lang="ru-RU" sz="1800" b="1" smtClean="0">
                <a:latin typeface="Monotype Corsiva" pitchFamily="66" charset="0"/>
              </a:rPr>
              <a:t>Д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ли</a:t>
            </a:r>
            <a:r>
              <a:rPr lang="ru-RU" sz="1800" b="1" smtClean="0">
                <a:latin typeface="Monotype Corsiva" pitchFamily="66" charset="0"/>
              </a:rPr>
              <a:t>нные 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те</a:t>
            </a:r>
            <a:r>
              <a:rPr lang="ru-RU" sz="1800" b="1" smtClean="0">
                <a:latin typeface="Monotype Corsiva" pitchFamily="66" charset="0"/>
              </a:rPr>
              <a:t>ни вда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ли</a:t>
            </a:r>
            <a:r>
              <a:rPr lang="ru-RU" sz="1800" b="1" smtClean="0">
                <a:latin typeface="Monotype Corsiva" pitchFamily="66" charset="0"/>
              </a:rPr>
              <a:t> пото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нул</a:t>
            </a:r>
            <a:r>
              <a:rPr lang="ru-RU" sz="1800" b="1" smtClean="0">
                <a:latin typeface="Monotype Corsiva" pitchFamily="66" charset="0"/>
              </a:rPr>
              <a:t>и в лож</a:t>
            </a:r>
            <a:r>
              <a:rPr lang="ru-RU" sz="1800" b="1" smtClean="0">
                <a:solidFill>
                  <a:srgbClr val="FF0000"/>
                </a:solidFill>
                <a:latin typeface="Monotype Corsiva" pitchFamily="66" charset="0"/>
              </a:rPr>
              <a:t>би</a:t>
            </a:r>
            <a:r>
              <a:rPr lang="ru-RU" sz="1800" b="1" smtClean="0">
                <a:latin typeface="Monotype Corsiva" pitchFamily="66" charset="0"/>
              </a:rPr>
              <a:t>не.</a:t>
            </a:r>
          </a:p>
          <a:p>
            <a:pPr>
              <a:buFont typeface="Arial" charset="0"/>
              <a:buNone/>
            </a:pPr>
            <a:endParaRPr lang="ru-RU" sz="1800" b="1" smtClean="0">
              <a:latin typeface="Monotype Corsiva" pitchFamily="66" charset="0"/>
            </a:endParaRPr>
          </a:p>
          <a:p>
            <a:pPr>
              <a:buFont typeface="Arial" charset="0"/>
              <a:buNone/>
            </a:pPr>
            <a:r>
              <a:rPr lang="ru-RU" sz="1200" b="1" u="sng" smtClean="0">
                <a:latin typeface="Arial" charset="0"/>
              </a:rPr>
              <a:t>СХЕМА СТИХОТВОРЕНИЯ</a:t>
            </a:r>
            <a:r>
              <a:rPr lang="ru-RU" sz="1400" b="1" smtClean="0">
                <a:latin typeface="Arial" charset="0"/>
              </a:rPr>
              <a:t>: АББА</a:t>
            </a:r>
          </a:p>
          <a:p>
            <a:pPr>
              <a:buFont typeface="Arial" charset="0"/>
              <a:buNone/>
            </a:pPr>
            <a:r>
              <a:rPr lang="en-US" sz="1400" b="1" smtClean="0">
                <a:latin typeface="Arial" charset="0"/>
              </a:rPr>
              <a:t>__/__ __ __/__ __ __/__ __ __/__ __ __/__</a:t>
            </a:r>
          </a:p>
          <a:p>
            <a:pPr>
              <a:buFont typeface="Arial" charset="0"/>
              <a:buNone/>
            </a:pPr>
            <a:r>
              <a:rPr lang="en-US" sz="1400" b="1" smtClean="0">
                <a:latin typeface="Arial" charset="0"/>
              </a:rPr>
              <a:t>__/__ __ __/__ __ __/__ __ __/__ __ __/__</a:t>
            </a:r>
            <a:endParaRPr lang="ru-RU" sz="1400" b="1" smtClean="0">
              <a:latin typeface="Arial" charset="0"/>
            </a:endParaRPr>
          </a:p>
          <a:p>
            <a:pPr>
              <a:buFont typeface="Arial" charset="0"/>
              <a:buNone/>
            </a:pPr>
            <a:r>
              <a:rPr lang="en-US" sz="1400" b="1" smtClean="0">
                <a:latin typeface="Arial" charset="0"/>
              </a:rPr>
              <a:t>__/__ __ __/__ __ __/__ __ __/__ __ __/__</a:t>
            </a:r>
            <a:endParaRPr lang="ru-RU" sz="1400" b="1" smtClean="0">
              <a:latin typeface="Arial" charset="0"/>
            </a:endParaRPr>
          </a:p>
          <a:p>
            <a:pPr>
              <a:buFont typeface="Arial" charset="0"/>
              <a:buNone/>
            </a:pPr>
            <a:r>
              <a:rPr lang="en-US" sz="1400" b="1" smtClean="0">
                <a:latin typeface="Arial" charset="0"/>
              </a:rPr>
              <a:t>__/__ __ __/__ __ __/__ __ __/__ __ __/__</a:t>
            </a:r>
            <a:endParaRPr lang="ru-RU" sz="1400" b="1" smtClean="0">
              <a:latin typeface="Arial" charset="0"/>
            </a:endParaRPr>
          </a:p>
          <a:p>
            <a:pPr>
              <a:buFont typeface="Arial" charset="0"/>
              <a:buNone/>
            </a:pPr>
            <a:endParaRPr lang="en-US" sz="1400" b="1" smtClean="0">
              <a:latin typeface="Arial" charset="0"/>
            </a:endParaRPr>
          </a:p>
          <a:p>
            <a:pPr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Стихотворение написано</a:t>
            </a:r>
            <a:r>
              <a:rPr lang="en-US" sz="1400" b="1" smtClean="0">
                <a:latin typeface="Arial" charset="0"/>
              </a:rPr>
              <a:t> </a:t>
            </a:r>
            <a:r>
              <a:rPr lang="ru-RU" sz="1400" b="1" smtClean="0">
                <a:latin typeface="Arial" charset="0"/>
              </a:rPr>
              <a:t> пятистопным дактилем. Все рифмы женские. Опоясывающая рифмовка.</a:t>
            </a:r>
          </a:p>
        </p:txBody>
      </p:sp>
      <p:pic>
        <p:nvPicPr>
          <p:cNvPr id="32774" name="Picture 4" descr="H:\Documents and Settings\Aida\Рабочий стол\НОвая ГРАФИКА сборник\КАРТИНКИ СБОРНИК_ школьные\s3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71775" y="3500438"/>
            <a:ext cx="1944688" cy="117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2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2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2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327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327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327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27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27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27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27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2" dur="80"/>
                                        <p:tgtEl>
                                          <p:spTgt spid="3277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3" dur="80"/>
                                        <p:tgtEl>
                                          <p:spTgt spid="3277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80"/>
                                        <p:tgtEl>
                                          <p:spTgt spid="3277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492896"/>
            <a:ext cx="7772400" cy="1470025"/>
          </a:xfrm>
        </p:spPr>
        <p:txBody>
          <a:bodyPr/>
          <a:lstStyle/>
          <a:p>
            <a:r>
              <a:rPr lang="ru-RU" sz="11500" b="1" i="1" u="sng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</a:t>
            </a:r>
            <a:r>
              <a:rPr lang="ru-RU" sz="11500" b="1" i="1" u="sng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внимание!</a:t>
            </a:r>
            <a:endParaRPr lang="ru-RU" sz="11500" b="1" i="1" u="sng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0493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 smtClean="0">
              <a:latin typeface="Arial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913" y="3573463"/>
            <a:ext cx="6440487" cy="2065337"/>
          </a:xfrm>
          <a:ln>
            <a:solidFill>
              <a:schemeClr val="hlink"/>
            </a:solidFill>
          </a:ln>
        </p:spPr>
        <p:txBody>
          <a:bodyPr/>
          <a:lstStyle/>
          <a:p>
            <a:r>
              <a:rPr lang="ru-RU" sz="4400" b="1" smtClean="0">
                <a:solidFill>
                  <a:schemeClr val="folHlink"/>
                </a:solidFill>
                <a:latin typeface="Monotype Corsiva" pitchFamily="66" charset="0"/>
              </a:rPr>
              <a:t>Особенности</a:t>
            </a:r>
            <a:r>
              <a:rPr lang="ru-RU" sz="4400" b="1" smtClean="0">
                <a:solidFill>
                  <a:srgbClr val="898989"/>
                </a:solidFill>
                <a:latin typeface="Monotype Corsiva" pitchFamily="66" charset="0"/>
              </a:rPr>
              <a:t> </a:t>
            </a:r>
            <a:r>
              <a:rPr lang="ru-RU" sz="4400" b="1" smtClean="0">
                <a:solidFill>
                  <a:schemeClr val="folHlink"/>
                </a:solidFill>
                <a:latin typeface="Monotype Corsiva" pitchFamily="66" charset="0"/>
              </a:rPr>
              <a:t>стихосложения.</a:t>
            </a:r>
          </a:p>
          <a:p>
            <a:r>
              <a:rPr lang="ru-RU" sz="4400" b="1" smtClean="0">
                <a:solidFill>
                  <a:schemeClr val="folHlink"/>
                </a:solidFill>
                <a:latin typeface="Monotype Corsiva" pitchFamily="66" charset="0"/>
              </a:rPr>
              <a:t>Определение стихотворных размеров</a:t>
            </a:r>
          </a:p>
        </p:txBody>
      </p:sp>
      <p:pic>
        <p:nvPicPr>
          <p:cNvPr id="2052" name="Picture 4" descr="H:\Documents and Settings\Aida\Рабочий стол\НОвая ГРАФИКА сборник\КАРТИНКИ СБОРНИК_ школьные\s30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5" y="5357813"/>
            <a:ext cx="142875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755576" y="2107545"/>
            <a:ext cx="7717606" cy="99915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400" kern="1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интерпреация</a:t>
            </a:r>
            <a:r>
              <a:rPr lang="ru-RU" sz="2400" kern="10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</a:t>
            </a:r>
            <a:r>
              <a:rPr lang="ru-RU" sz="2400" kern="10" dirty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стихотворного текста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0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3" name="Rectangle 11"/>
          <p:cNvSpPr>
            <a:spLocks noGrp="1"/>
          </p:cNvSpPr>
          <p:nvPr>
            <p:ph type="body" sz="half" idx="1"/>
          </p:nvPr>
        </p:nvSpPr>
        <p:spPr>
          <a:xfrm>
            <a:off x="179388" y="1600200"/>
            <a:ext cx="4608512" cy="4997450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800" smtClean="0">
                <a:latin typeface="Arial" charset="0"/>
              </a:rPr>
              <a:t>В истории русского стиха можно выделить несколько разных эпох, когда стихосложение ориентировалось на какую-либо определенную систему.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800" i="1" u="sng" smtClean="0">
                <a:solidFill>
                  <a:srgbClr val="003399"/>
                </a:solidFill>
                <a:latin typeface="Arial" charset="0"/>
              </a:rPr>
              <a:t>Русский народный стих – тонический</a:t>
            </a:r>
          </a:p>
          <a:p>
            <a:pPr>
              <a:lnSpc>
                <a:spcPct val="90000"/>
              </a:lnSpc>
            </a:pPr>
            <a:r>
              <a:rPr lang="ru-RU" sz="1600" i="1" u="sng" smtClean="0">
                <a:latin typeface="Arial" charset="0"/>
              </a:rPr>
              <a:t>Ранний литературный стих (</a:t>
            </a:r>
            <a:r>
              <a:rPr lang="en-US" sz="1600" i="1" u="sng" smtClean="0">
                <a:latin typeface="Arial" charset="0"/>
              </a:rPr>
              <a:t>xvii</a:t>
            </a:r>
            <a:r>
              <a:rPr lang="ru-RU" sz="1600" i="1" u="sng" smtClean="0">
                <a:latin typeface="Arial" charset="0"/>
              </a:rPr>
              <a:t> – нач.</a:t>
            </a:r>
            <a:r>
              <a:rPr lang="en-US" sz="1600" i="1" u="sng" smtClean="0">
                <a:latin typeface="Arial" charset="0"/>
              </a:rPr>
              <a:t>xviii</a:t>
            </a:r>
            <a:r>
              <a:rPr lang="ru-RU" sz="1600" i="1" u="sng" smtClean="0">
                <a:latin typeface="Arial" charset="0"/>
              </a:rPr>
              <a:t> в.) – силлабический или виршевый</a:t>
            </a:r>
          </a:p>
          <a:p>
            <a:pPr>
              <a:lnSpc>
                <a:spcPct val="90000"/>
              </a:lnSpc>
            </a:pPr>
            <a:r>
              <a:rPr lang="ru-RU" sz="1600" i="1" u="sng" smtClean="0">
                <a:latin typeface="Arial" charset="0"/>
              </a:rPr>
              <a:t>Классический (от В. Тредиаковского и М.Ломоносова до к.</a:t>
            </a:r>
            <a:r>
              <a:rPr lang="en-US" sz="1600" i="1" u="sng" smtClean="0">
                <a:latin typeface="Arial" charset="0"/>
              </a:rPr>
              <a:t>xix</a:t>
            </a:r>
            <a:r>
              <a:rPr lang="ru-RU" sz="1600" i="1" u="sng" smtClean="0">
                <a:latin typeface="Arial" charset="0"/>
              </a:rPr>
              <a:t>в) –силлабо-тонический</a:t>
            </a:r>
          </a:p>
          <a:p>
            <a:pPr>
              <a:lnSpc>
                <a:spcPct val="90000"/>
              </a:lnSpc>
            </a:pPr>
            <a:r>
              <a:rPr lang="ru-RU" sz="1600" i="1" u="sng" smtClean="0">
                <a:latin typeface="Arial" charset="0"/>
              </a:rPr>
              <a:t>В стихе</a:t>
            </a:r>
            <a:r>
              <a:rPr lang="en-US" sz="1600" i="1" u="sng" smtClean="0">
                <a:latin typeface="Arial" charset="0"/>
              </a:rPr>
              <a:t> xx</a:t>
            </a:r>
            <a:r>
              <a:rPr lang="ru-RU" sz="1600" i="1" u="sng" smtClean="0">
                <a:latin typeface="Arial" charset="0"/>
              </a:rPr>
              <a:t> века сосуществуют силлабо-тонический и чисто тонический (акцентный) стих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600" i="1" smtClean="0">
                <a:latin typeface="Arial" charset="0"/>
              </a:rPr>
              <a:t>Современная эпоха породила весьма сложные словесно-ритмические построения, включающие в себя творчески переосмысленный опыт прошлых систем</a:t>
            </a:r>
          </a:p>
        </p:txBody>
      </p:sp>
      <p:pic>
        <p:nvPicPr>
          <p:cNvPr id="18436" name="Picture 4" descr="H:\Documents and Settings\Aida\Рабочий стол\НОвая ГРАФИКА сборник\КАРТИНКИ СБОРНИК_ школьные\s3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5" y="5357813"/>
            <a:ext cx="142875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WordArt 5"/>
          <p:cNvSpPr>
            <a:spLocks noChangeArrowheads="1" noChangeShapeType="1" noTextEdit="1"/>
          </p:cNvSpPr>
          <p:nvPr/>
        </p:nvSpPr>
        <p:spPr bwMode="auto">
          <a:xfrm>
            <a:off x="1835150" y="692150"/>
            <a:ext cx="5183188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12700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990000">
                    <a:alpha val="50000"/>
                  </a:srgbClr>
                </a:solidFill>
                <a:latin typeface="Arial"/>
                <a:cs typeface="Arial"/>
              </a:rPr>
              <a:t>немного истории</a:t>
            </a:r>
          </a:p>
        </p:txBody>
      </p:sp>
      <p:pic>
        <p:nvPicPr>
          <p:cNvPr id="18450" name="Picture 18" descr="Шестидесятники0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660884">
            <a:off x="6227763" y="5229225"/>
            <a:ext cx="2286000" cy="1325563"/>
          </a:xfrm>
          <a:prstGeom prst="rect">
            <a:avLst/>
          </a:prstGeom>
          <a:noFill/>
        </p:spPr>
      </p:pic>
      <p:pic>
        <p:nvPicPr>
          <p:cNvPr id="18454" name="Picture 22" descr="Image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643438" y="1412875"/>
            <a:ext cx="1162050" cy="153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8455" name="Group 23"/>
          <p:cNvGrpSpPr>
            <a:grpSpLocks/>
          </p:cNvGrpSpPr>
          <p:nvPr/>
        </p:nvGrpSpPr>
        <p:grpSpPr bwMode="auto">
          <a:xfrm>
            <a:off x="4859338" y="2997200"/>
            <a:ext cx="2951162" cy="1800225"/>
            <a:chOff x="7641" y="10948"/>
            <a:chExt cx="3060" cy="2929"/>
          </a:xfrm>
        </p:grpSpPr>
        <p:pic>
          <p:nvPicPr>
            <p:cNvPr id="18456" name="Picture 24" descr="lomonosov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7641" y="10948"/>
              <a:ext cx="2416" cy="28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57" name="Text Box 25"/>
            <p:cNvSpPr txBox="1">
              <a:spLocks noChangeArrowheads="1"/>
            </p:cNvSpPr>
            <p:nvPr/>
          </p:nvSpPr>
          <p:spPr bwMode="auto">
            <a:xfrm>
              <a:off x="8541" y="13337"/>
              <a:ext cx="216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2000">
                <a:solidFill>
                  <a:srgbClr val="800000"/>
                </a:solidFill>
              </a:endParaRPr>
            </a:p>
          </p:txBody>
        </p:sp>
      </p:grpSp>
      <p:pic>
        <p:nvPicPr>
          <p:cNvPr id="18458" name="Picture 26" descr="студент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877050" y="1341438"/>
            <a:ext cx="1058863" cy="137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60" name="Picture 28" descr="pe_013"/>
          <p:cNvPicPr>
            <a:picLocks noGrp="1" noChangeAspect="1" noChangeArrowheads="1"/>
          </p:cNvPicPr>
          <p:nvPr>
            <p:ph type="body" sz="half" idx="2"/>
          </p:nvPr>
        </p:nvPicPr>
        <p:blipFill>
          <a:blip r:embed="rId7"/>
          <a:srcRect/>
          <a:stretch>
            <a:fillRect/>
          </a:stretch>
        </p:blipFill>
        <p:spPr>
          <a:xfrm rot="1106591">
            <a:off x="7092950" y="3068638"/>
            <a:ext cx="1771650" cy="1971675"/>
          </a:xfrm>
          <a:noFill/>
          <a:ln>
            <a:solidFill>
              <a:schemeClr val="bg2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/>
          </p:cNvSpPr>
          <p:nvPr>
            <p:ph type="title"/>
          </p:nvPr>
        </p:nvSpPr>
        <p:spPr>
          <a:xfrm>
            <a:off x="395288" y="765175"/>
            <a:ext cx="8291512" cy="792163"/>
          </a:xfrm>
        </p:spPr>
        <p:txBody>
          <a:bodyPr/>
          <a:lstStyle/>
          <a:p>
            <a:r>
              <a:rPr lang="ru-RU" sz="1200" b="1" u="sng" smtClean="0">
                <a:solidFill>
                  <a:schemeClr val="hlink"/>
                </a:solidFill>
                <a:latin typeface="Arial" charset="0"/>
              </a:rPr>
              <a:t>Стихотворная речь</a:t>
            </a:r>
            <a:r>
              <a:rPr lang="ru-RU" sz="1200" smtClean="0">
                <a:latin typeface="Arial" charset="0"/>
              </a:rPr>
              <a:t> – это речь, расчлененная на относительно короткие отрывки, соотносимые и соразмеримые между собой. Каждый из таких отрезков тоже называется стихом и на письме обычно выделяется в отдельную строку. Длину строк можно  измерить словами, слогами или </a:t>
            </a:r>
            <a:r>
              <a:rPr lang="ru-RU" sz="1200" b="1" smtClean="0">
                <a:solidFill>
                  <a:srgbClr val="FF0000"/>
                </a:solidFill>
                <a:latin typeface="Arial" charset="0"/>
              </a:rPr>
              <a:t>группами слогов – стопами</a:t>
            </a:r>
            <a:r>
              <a:rPr lang="ru-RU" sz="1200" b="1" smtClean="0">
                <a:latin typeface="Arial" charset="0"/>
              </a:rPr>
              <a:t>.   </a:t>
            </a:r>
            <a:r>
              <a:rPr lang="ru-RU" sz="1200" smtClean="0">
                <a:latin typeface="Arial" charset="0"/>
              </a:rPr>
              <a:t>В связи с этим различают</a:t>
            </a:r>
            <a:r>
              <a:rPr lang="ru-RU" sz="1200" b="1" smtClean="0">
                <a:latin typeface="Arial" charset="0"/>
              </a:rPr>
              <a:t> тоническую, силлабическую, силлабо-тоническую системы стихосложения.</a:t>
            </a:r>
            <a:endParaRPr lang="ru-RU" sz="1200" b="1" smtClean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7413" name="Rectangle 5"/>
          <p:cNvSpPr>
            <a:spLocks noGrp="1"/>
          </p:cNvSpPr>
          <p:nvPr>
            <p:ph type="body" sz="half" idx="1"/>
          </p:nvPr>
        </p:nvSpPr>
        <p:spPr>
          <a:xfrm>
            <a:off x="179388" y="1557338"/>
            <a:ext cx="4038600" cy="331152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1200" b="1" smtClean="0">
                <a:solidFill>
                  <a:schemeClr val="hlink"/>
                </a:solidFill>
                <a:latin typeface="Arial" charset="0"/>
              </a:rPr>
              <a:t>Силлабическое стихосложение</a:t>
            </a:r>
            <a:r>
              <a:rPr lang="ru-RU" sz="1200" smtClean="0">
                <a:latin typeface="Arial" charset="0"/>
              </a:rPr>
              <a:t> (от гр. «слог») -система стихосложения, преобладавшая в России в</a:t>
            </a:r>
            <a:r>
              <a:rPr lang="en-US" sz="1200" smtClean="0">
                <a:latin typeface="Arial" charset="0"/>
              </a:rPr>
              <a:t> xvii –</a:t>
            </a:r>
            <a:r>
              <a:rPr lang="ru-RU" sz="1200" smtClean="0">
                <a:latin typeface="Arial" charset="0"/>
              </a:rPr>
              <a:t>н.</a:t>
            </a:r>
            <a:r>
              <a:rPr lang="en-US" sz="1200" smtClean="0">
                <a:latin typeface="Arial" charset="0"/>
              </a:rPr>
              <a:t>xviii</a:t>
            </a:r>
            <a:r>
              <a:rPr lang="ru-RU" sz="1200" smtClean="0">
                <a:latin typeface="Arial" charset="0"/>
              </a:rPr>
              <a:t> вв. в творчестве Симеона Полоцкого, Феофана Прокоповича, Антиоха Кантемира.</a:t>
            </a:r>
          </a:p>
          <a:p>
            <a:pPr>
              <a:buFont typeface="Arial" charset="0"/>
              <a:buNone/>
            </a:pPr>
            <a:r>
              <a:rPr lang="ru-RU" sz="1200" smtClean="0">
                <a:latin typeface="Arial" charset="0"/>
              </a:rPr>
              <a:t>В основе – одинаковое число слогов в стихотворной строке с отчетливым ударением в середине строки перед паузой и на последнем слоге в стихе:</a:t>
            </a:r>
          </a:p>
          <a:p>
            <a:pPr>
              <a:buFont typeface="Arial" charset="0"/>
              <a:buNone/>
            </a:pPr>
            <a:endParaRPr lang="ru-RU" sz="1200" smtClean="0">
              <a:latin typeface="Arial" charset="0"/>
            </a:endParaRPr>
          </a:p>
          <a:p>
            <a:pPr>
              <a:buFont typeface="Arial" charset="0"/>
              <a:buNone/>
            </a:pPr>
            <a:r>
              <a:rPr lang="ru-RU" sz="1200" i="1" smtClean="0">
                <a:latin typeface="Arial" charset="0"/>
              </a:rPr>
              <a:t>«Расколы и ере</a:t>
            </a:r>
            <a:r>
              <a:rPr lang="ru-RU" sz="1400" b="1" i="1" smtClean="0">
                <a:latin typeface="Arial" charset="0"/>
              </a:rPr>
              <a:t>си /</a:t>
            </a:r>
            <a:r>
              <a:rPr lang="ru-RU" sz="1400" i="1" smtClean="0">
                <a:latin typeface="Arial" charset="0"/>
              </a:rPr>
              <a:t> </a:t>
            </a:r>
            <a:r>
              <a:rPr lang="ru-RU" sz="1200" i="1" smtClean="0">
                <a:latin typeface="Arial" charset="0"/>
              </a:rPr>
              <a:t>науки суть </a:t>
            </a:r>
            <a:r>
              <a:rPr lang="ru-RU" sz="1400" b="1" i="1" smtClean="0">
                <a:latin typeface="Arial" charset="0"/>
              </a:rPr>
              <a:t>де</a:t>
            </a:r>
            <a:r>
              <a:rPr lang="ru-RU" sz="1200" i="1" smtClean="0">
                <a:latin typeface="Arial" charset="0"/>
              </a:rPr>
              <a:t>ти;</a:t>
            </a:r>
          </a:p>
          <a:p>
            <a:pPr>
              <a:buFont typeface="Arial" charset="0"/>
              <a:buNone/>
            </a:pPr>
            <a:r>
              <a:rPr lang="ru-RU" sz="1200" i="1" smtClean="0">
                <a:latin typeface="Arial" charset="0"/>
              </a:rPr>
              <a:t>Больше врет, кому да</a:t>
            </a:r>
            <a:r>
              <a:rPr lang="ru-RU" sz="1200" b="1" i="1" smtClean="0">
                <a:latin typeface="Arial" charset="0"/>
              </a:rPr>
              <a:t>ло</a:t>
            </a:r>
            <a:r>
              <a:rPr lang="ru-RU" sz="1200" i="1" smtClean="0">
                <a:latin typeface="Arial" charset="0"/>
              </a:rPr>
              <a:t>сь </a:t>
            </a:r>
            <a:r>
              <a:rPr lang="ru-RU" sz="1400" b="1" i="1" smtClean="0">
                <a:latin typeface="Arial" charset="0"/>
              </a:rPr>
              <a:t>/</a:t>
            </a:r>
            <a:r>
              <a:rPr lang="ru-RU" sz="1200" b="1" i="1" smtClean="0">
                <a:latin typeface="Arial" charset="0"/>
              </a:rPr>
              <a:t> </a:t>
            </a:r>
            <a:r>
              <a:rPr lang="ru-RU" sz="1200" i="1" smtClean="0">
                <a:latin typeface="Arial" charset="0"/>
              </a:rPr>
              <a:t>больше разу</a:t>
            </a:r>
            <a:r>
              <a:rPr lang="ru-RU" sz="1200" b="1" i="1" smtClean="0">
                <a:latin typeface="Arial" charset="0"/>
              </a:rPr>
              <a:t>ме</a:t>
            </a:r>
            <a:r>
              <a:rPr lang="ru-RU" sz="1200" i="1" smtClean="0">
                <a:latin typeface="Arial" charset="0"/>
              </a:rPr>
              <a:t>ти;</a:t>
            </a:r>
          </a:p>
          <a:p>
            <a:pPr>
              <a:buFont typeface="Arial" charset="0"/>
              <a:buNone/>
            </a:pPr>
            <a:r>
              <a:rPr lang="ru-RU" sz="1200" i="1" smtClean="0">
                <a:latin typeface="Arial" charset="0"/>
              </a:rPr>
              <a:t>Приходит в безбожие, </a:t>
            </a:r>
            <a:r>
              <a:rPr lang="ru-RU" sz="1200" b="1" i="1" smtClean="0">
                <a:latin typeface="Arial" charset="0"/>
              </a:rPr>
              <a:t>кто </a:t>
            </a:r>
            <a:r>
              <a:rPr lang="ru-RU" sz="1400" b="1" i="1" smtClean="0">
                <a:latin typeface="Arial" charset="0"/>
              </a:rPr>
              <a:t>/ </a:t>
            </a:r>
            <a:r>
              <a:rPr lang="ru-RU" sz="1200" i="1" smtClean="0">
                <a:latin typeface="Arial" charset="0"/>
              </a:rPr>
              <a:t>над книгой </a:t>
            </a:r>
            <a:r>
              <a:rPr lang="ru-RU" sz="1200" b="1" i="1" smtClean="0">
                <a:latin typeface="Arial" charset="0"/>
              </a:rPr>
              <a:t>та</a:t>
            </a:r>
            <a:r>
              <a:rPr lang="ru-RU" sz="1200" i="1" smtClean="0">
                <a:latin typeface="Arial" charset="0"/>
              </a:rPr>
              <a:t>ет»,-</a:t>
            </a:r>
          </a:p>
          <a:p>
            <a:pPr>
              <a:buFont typeface="Arial" charset="0"/>
              <a:buNone/>
            </a:pPr>
            <a:r>
              <a:rPr lang="ru-RU" sz="1200" i="1" smtClean="0">
                <a:latin typeface="Arial" charset="0"/>
              </a:rPr>
              <a:t>Критон с четками в рук</a:t>
            </a:r>
            <a:r>
              <a:rPr lang="ru-RU" sz="1200" b="1" i="1" smtClean="0">
                <a:latin typeface="Arial" charset="0"/>
              </a:rPr>
              <a:t>ах </a:t>
            </a:r>
            <a:r>
              <a:rPr lang="ru-RU" sz="1400" b="1" i="1" smtClean="0">
                <a:latin typeface="Arial" charset="0"/>
              </a:rPr>
              <a:t>/</a:t>
            </a:r>
            <a:r>
              <a:rPr lang="ru-RU" sz="1200" i="1" smtClean="0">
                <a:latin typeface="Arial" charset="0"/>
              </a:rPr>
              <a:t> ворчит и взды</a:t>
            </a:r>
            <a:r>
              <a:rPr lang="ru-RU" sz="1200" b="1" i="1" smtClean="0">
                <a:latin typeface="Arial" charset="0"/>
              </a:rPr>
              <a:t>ха</a:t>
            </a:r>
            <a:r>
              <a:rPr lang="ru-RU" sz="1200" i="1" smtClean="0">
                <a:latin typeface="Arial" charset="0"/>
              </a:rPr>
              <a:t>ет.</a:t>
            </a:r>
          </a:p>
          <a:p>
            <a:pPr algn="r">
              <a:buFont typeface="Arial" charset="0"/>
              <a:buNone/>
            </a:pPr>
            <a:r>
              <a:rPr lang="ru-RU" sz="1400" smtClean="0">
                <a:latin typeface="Arial" charset="0"/>
              </a:rPr>
              <a:t>А. Кантемир « К уму своему»</a:t>
            </a:r>
          </a:p>
        </p:txBody>
      </p:sp>
      <p:sp>
        <p:nvSpPr>
          <p:cNvPr id="17414" name="Rectangle 6"/>
          <p:cNvSpPr>
            <a:spLocks noGrp="1"/>
          </p:cNvSpPr>
          <p:nvPr>
            <p:ph type="body" sz="half" idx="2"/>
          </p:nvPr>
        </p:nvSpPr>
        <p:spPr>
          <a:xfrm>
            <a:off x="3995738" y="1628775"/>
            <a:ext cx="4902200" cy="522922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1200" b="1" smtClean="0">
                <a:solidFill>
                  <a:schemeClr val="hlink"/>
                </a:solidFill>
                <a:latin typeface="Arial" charset="0"/>
              </a:rPr>
              <a:t>Силлабо - тоническое стихосложение( от гр. «слог,       ударение») - </a:t>
            </a:r>
            <a:r>
              <a:rPr lang="ru-RU" sz="1200" smtClean="0">
                <a:latin typeface="Arial" charset="0"/>
              </a:rPr>
              <a:t>система стихосложения, появившаяся в результате реформ Тредиаковского и Ломоносова в 1735 – 1739 гг. </a:t>
            </a:r>
          </a:p>
          <a:p>
            <a:pPr>
              <a:buFont typeface="Arial" charset="0"/>
              <a:buNone/>
            </a:pPr>
            <a:r>
              <a:rPr lang="ru-RU" sz="1200" smtClean="0">
                <a:latin typeface="Arial" charset="0"/>
              </a:rPr>
              <a:t> В основе - чередование в строке ударных и и безударных слогов</a:t>
            </a:r>
            <a:r>
              <a:rPr lang="ru-RU" sz="1200" b="1" smtClean="0">
                <a:latin typeface="Arial" charset="0"/>
              </a:rPr>
              <a:t>-</a:t>
            </a:r>
            <a:r>
              <a:rPr lang="ru-RU" sz="1200" b="1" u="sng" smtClean="0">
                <a:latin typeface="Arial" charset="0"/>
              </a:rPr>
              <a:t> метр. </a:t>
            </a:r>
            <a:r>
              <a:rPr lang="ru-RU" sz="1200" smtClean="0">
                <a:latin typeface="Arial" charset="0"/>
              </a:rPr>
              <a:t>Повторяющееся сочетание ударных и безударных –</a:t>
            </a:r>
            <a:r>
              <a:rPr lang="ru-RU" sz="1200" b="1" u="sng" smtClean="0">
                <a:latin typeface="Arial" charset="0"/>
              </a:rPr>
              <a:t> стопа. </a:t>
            </a:r>
            <a:r>
              <a:rPr lang="ru-RU" sz="1200" smtClean="0">
                <a:latin typeface="Arial" charset="0"/>
              </a:rPr>
              <a:t>Стопы, в которых на один ударный слог приходится один безударный слог, называются </a:t>
            </a:r>
            <a:r>
              <a:rPr lang="ru-RU" sz="1200" b="1" smtClean="0">
                <a:solidFill>
                  <a:schemeClr val="accent2"/>
                </a:solidFill>
                <a:latin typeface="Arial" charset="0"/>
              </a:rPr>
              <a:t>двусложными:</a:t>
            </a:r>
          </a:p>
          <a:p>
            <a:pPr>
              <a:buFont typeface="Arial" charset="0"/>
              <a:buNone/>
            </a:pPr>
            <a:r>
              <a:rPr lang="ru-RU" sz="1200" b="1" smtClean="0">
                <a:latin typeface="Arial" charset="0"/>
              </a:rPr>
              <a:t>                                     </a:t>
            </a:r>
            <a:r>
              <a:rPr lang="ru-RU" sz="1200" b="1" i="1" smtClean="0">
                <a:latin typeface="Arial" charset="0"/>
              </a:rPr>
              <a:t>Бу</a:t>
            </a:r>
            <a:r>
              <a:rPr lang="ru-RU" sz="1200" i="1" smtClean="0">
                <a:latin typeface="Arial" charset="0"/>
              </a:rPr>
              <a:t>ря</a:t>
            </a:r>
            <a:r>
              <a:rPr lang="ru-RU" sz="1200" b="1" i="1" smtClean="0">
                <a:latin typeface="Arial" charset="0"/>
              </a:rPr>
              <a:t> </a:t>
            </a:r>
            <a:r>
              <a:rPr lang="ru-RU" sz="1200" i="1" smtClean="0">
                <a:latin typeface="Arial" charset="0"/>
              </a:rPr>
              <a:t>мг</a:t>
            </a:r>
            <a:r>
              <a:rPr lang="ru-RU" sz="1200" b="1" i="1" smtClean="0">
                <a:latin typeface="Arial" charset="0"/>
              </a:rPr>
              <a:t>лою не</a:t>
            </a:r>
            <a:r>
              <a:rPr lang="ru-RU" sz="1200" i="1" smtClean="0">
                <a:latin typeface="Arial" charset="0"/>
              </a:rPr>
              <a:t>бо</a:t>
            </a:r>
            <a:r>
              <a:rPr lang="ru-RU" sz="1200" b="1" i="1" smtClean="0">
                <a:latin typeface="Arial" charset="0"/>
              </a:rPr>
              <a:t> кро</a:t>
            </a:r>
            <a:r>
              <a:rPr lang="ru-RU" sz="1200" i="1" smtClean="0">
                <a:latin typeface="Arial" charset="0"/>
              </a:rPr>
              <a:t>ет</a:t>
            </a:r>
            <a:r>
              <a:rPr lang="ru-RU" sz="1200" b="1" i="1" smtClean="0">
                <a:latin typeface="Arial" charset="0"/>
              </a:rPr>
              <a:t>…</a:t>
            </a:r>
          </a:p>
          <a:p>
            <a:pPr algn="r">
              <a:buFont typeface="Arial" charset="0"/>
              <a:buNone/>
            </a:pPr>
            <a:r>
              <a:rPr lang="ru-RU" sz="1200" smtClean="0">
                <a:latin typeface="Arial" charset="0"/>
              </a:rPr>
              <a:t>А.С. Пушкин</a:t>
            </a:r>
          </a:p>
          <a:p>
            <a:pPr>
              <a:buFont typeface="Arial" charset="0"/>
              <a:buNone/>
            </a:pPr>
            <a:r>
              <a:rPr lang="ru-RU" sz="1200" b="1" smtClean="0">
                <a:latin typeface="Arial" charset="0"/>
              </a:rPr>
              <a:t> </a:t>
            </a:r>
            <a:r>
              <a:rPr lang="ru-RU" sz="1200" b="1" smtClean="0">
                <a:solidFill>
                  <a:schemeClr val="accent2"/>
                </a:solidFill>
                <a:latin typeface="Arial" charset="0"/>
              </a:rPr>
              <a:t>трехсложные</a:t>
            </a:r>
            <a:r>
              <a:rPr lang="ru-RU" sz="1200" b="1" smtClean="0">
                <a:latin typeface="Arial" charset="0"/>
              </a:rPr>
              <a:t> </a:t>
            </a:r>
            <a:r>
              <a:rPr lang="ru-RU" sz="1200" smtClean="0">
                <a:latin typeface="Arial" charset="0"/>
              </a:rPr>
              <a:t>– один ударный и два безударных:</a:t>
            </a:r>
          </a:p>
          <a:p>
            <a:pPr>
              <a:buFont typeface="Arial" charset="0"/>
              <a:buNone/>
            </a:pPr>
            <a:r>
              <a:rPr lang="ru-RU" sz="1200" smtClean="0">
                <a:latin typeface="Arial" charset="0"/>
              </a:rPr>
              <a:t>                                </a:t>
            </a:r>
            <a:r>
              <a:rPr lang="ru-RU" sz="1200" i="1" smtClean="0">
                <a:latin typeface="Arial" charset="0"/>
              </a:rPr>
              <a:t>В </a:t>
            </a:r>
            <a:r>
              <a:rPr lang="ru-RU" sz="1200" b="1" i="1" smtClean="0">
                <a:latin typeface="Arial" charset="0"/>
              </a:rPr>
              <a:t>по</a:t>
            </a:r>
            <a:r>
              <a:rPr lang="ru-RU" sz="1200" i="1" smtClean="0">
                <a:latin typeface="Arial" charset="0"/>
              </a:rPr>
              <a:t>лном раз</a:t>
            </a:r>
            <a:r>
              <a:rPr lang="ru-RU" sz="1200" b="1" i="1" smtClean="0">
                <a:latin typeface="Arial" charset="0"/>
              </a:rPr>
              <a:t>га</a:t>
            </a:r>
            <a:r>
              <a:rPr lang="ru-RU" sz="1200" i="1" smtClean="0">
                <a:latin typeface="Arial" charset="0"/>
              </a:rPr>
              <a:t>ре стра</a:t>
            </a:r>
            <a:r>
              <a:rPr lang="ru-RU" sz="1200" b="1" i="1" smtClean="0">
                <a:latin typeface="Arial" charset="0"/>
              </a:rPr>
              <a:t>да </a:t>
            </a:r>
            <a:r>
              <a:rPr lang="ru-RU" sz="1200" i="1" smtClean="0">
                <a:latin typeface="Arial" charset="0"/>
              </a:rPr>
              <a:t>дере</a:t>
            </a:r>
            <a:r>
              <a:rPr lang="ru-RU" sz="1200" b="1" i="1" smtClean="0">
                <a:latin typeface="Arial" charset="0"/>
              </a:rPr>
              <a:t>ве</a:t>
            </a:r>
            <a:r>
              <a:rPr lang="ru-RU" sz="1200" i="1" smtClean="0">
                <a:latin typeface="Arial" charset="0"/>
              </a:rPr>
              <a:t>нская…</a:t>
            </a:r>
          </a:p>
          <a:p>
            <a:pPr algn="r">
              <a:buFont typeface="Arial" charset="0"/>
              <a:buNone/>
            </a:pPr>
            <a:r>
              <a:rPr lang="ru-RU" sz="1200" smtClean="0">
                <a:latin typeface="Arial" charset="0"/>
              </a:rPr>
              <a:t>Н. Некрасов.</a:t>
            </a:r>
          </a:p>
          <a:p>
            <a:pPr>
              <a:buFont typeface="Arial" charset="0"/>
              <a:buNone/>
            </a:pPr>
            <a:r>
              <a:rPr lang="ru-RU" sz="1200" b="1" smtClean="0">
                <a:solidFill>
                  <a:schemeClr val="hlink"/>
                </a:solidFill>
                <a:latin typeface="Arial" charset="0"/>
              </a:rPr>
              <a:t>Тоническое стихосложение( от гр. «ударение») - </a:t>
            </a:r>
            <a:r>
              <a:rPr lang="ru-RU" sz="1200" smtClean="0">
                <a:latin typeface="Arial" charset="0"/>
              </a:rPr>
              <a:t>система стихосложения, основанная на более-менее одинаковом числе ритмических ударений в стихотворных строках независимо от числа слогов в строке и количества безударных слогов между ударениями.(былина):</a:t>
            </a:r>
          </a:p>
          <a:p>
            <a:pPr>
              <a:buFont typeface="Arial" charset="0"/>
              <a:buNone/>
            </a:pPr>
            <a:r>
              <a:rPr lang="ru-RU" sz="1200" i="1" smtClean="0">
                <a:latin typeface="Arial" charset="0"/>
              </a:rPr>
              <a:t>Вы пос</a:t>
            </a:r>
            <a:r>
              <a:rPr lang="ru-RU" sz="1200" b="1" i="1" smtClean="0">
                <a:latin typeface="Arial" charset="0"/>
              </a:rPr>
              <a:t>то</a:t>
            </a:r>
            <a:r>
              <a:rPr lang="ru-RU" sz="1200" i="1" smtClean="0">
                <a:latin typeface="Arial" charset="0"/>
              </a:rPr>
              <a:t>йте-тко за </a:t>
            </a:r>
            <a:r>
              <a:rPr lang="ru-RU" sz="1200" b="1" i="1" smtClean="0">
                <a:latin typeface="Arial" charset="0"/>
              </a:rPr>
              <a:t>ве</a:t>
            </a:r>
            <a:r>
              <a:rPr lang="ru-RU" sz="1200" i="1" smtClean="0">
                <a:latin typeface="Arial" charset="0"/>
              </a:rPr>
              <a:t>ру, за о</a:t>
            </a:r>
            <a:r>
              <a:rPr lang="ru-RU" sz="1200" b="1" i="1" smtClean="0">
                <a:latin typeface="Arial" charset="0"/>
              </a:rPr>
              <a:t>те</a:t>
            </a:r>
            <a:r>
              <a:rPr lang="ru-RU" sz="1200" i="1" smtClean="0">
                <a:latin typeface="Arial" charset="0"/>
              </a:rPr>
              <a:t>чество,</a:t>
            </a:r>
          </a:p>
          <a:p>
            <a:pPr>
              <a:buFont typeface="Arial" charset="0"/>
              <a:buNone/>
            </a:pPr>
            <a:r>
              <a:rPr lang="ru-RU" sz="1200" i="1" smtClean="0">
                <a:latin typeface="Arial" charset="0"/>
              </a:rPr>
              <a:t>Вы пос</a:t>
            </a:r>
            <a:r>
              <a:rPr lang="ru-RU" sz="1200" b="1" i="1" smtClean="0">
                <a:latin typeface="Arial" charset="0"/>
              </a:rPr>
              <a:t>то</a:t>
            </a:r>
            <a:r>
              <a:rPr lang="ru-RU" sz="1200" i="1" smtClean="0">
                <a:latin typeface="Arial" charset="0"/>
              </a:rPr>
              <a:t>йте-тко за с</a:t>
            </a:r>
            <a:r>
              <a:rPr lang="ru-RU" sz="1200" b="1" i="1" smtClean="0">
                <a:latin typeface="Arial" charset="0"/>
              </a:rPr>
              <a:t>ла</a:t>
            </a:r>
            <a:r>
              <a:rPr lang="ru-RU" sz="1200" i="1" smtClean="0">
                <a:latin typeface="Arial" charset="0"/>
              </a:rPr>
              <a:t>вный-стольный </a:t>
            </a:r>
            <a:r>
              <a:rPr lang="ru-RU" sz="1200" b="1" i="1" smtClean="0">
                <a:latin typeface="Arial" charset="0"/>
              </a:rPr>
              <a:t>Ки</a:t>
            </a:r>
            <a:r>
              <a:rPr lang="ru-RU" sz="1200" i="1" smtClean="0">
                <a:latin typeface="Arial" charset="0"/>
              </a:rPr>
              <a:t>ев – град,</a:t>
            </a:r>
          </a:p>
          <a:p>
            <a:pPr>
              <a:buFont typeface="Arial" charset="0"/>
              <a:buNone/>
            </a:pPr>
            <a:r>
              <a:rPr lang="ru-RU" sz="1200" i="1" smtClean="0">
                <a:latin typeface="Arial" charset="0"/>
              </a:rPr>
              <a:t>Вы пос</a:t>
            </a:r>
            <a:r>
              <a:rPr lang="ru-RU" sz="1200" b="1" i="1" smtClean="0">
                <a:latin typeface="Arial" charset="0"/>
              </a:rPr>
              <a:t>то</a:t>
            </a:r>
            <a:r>
              <a:rPr lang="ru-RU" sz="1200" i="1" smtClean="0">
                <a:latin typeface="Arial" charset="0"/>
              </a:rPr>
              <a:t>йте-тко за </a:t>
            </a:r>
            <a:r>
              <a:rPr lang="ru-RU" sz="1200" b="1" i="1" smtClean="0">
                <a:latin typeface="Arial" charset="0"/>
              </a:rPr>
              <a:t>це</a:t>
            </a:r>
            <a:r>
              <a:rPr lang="ru-RU" sz="1200" i="1" smtClean="0">
                <a:latin typeface="Arial" charset="0"/>
              </a:rPr>
              <a:t>рквы ты за </a:t>
            </a:r>
            <a:r>
              <a:rPr lang="ru-RU" sz="1200" b="1" i="1" smtClean="0">
                <a:latin typeface="Arial" charset="0"/>
              </a:rPr>
              <a:t>Бо</a:t>
            </a:r>
            <a:r>
              <a:rPr lang="ru-RU" sz="1200" i="1" smtClean="0">
                <a:latin typeface="Arial" charset="0"/>
              </a:rPr>
              <a:t>жии,</a:t>
            </a:r>
          </a:p>
          <a:p>
            <a:pPr>
              <a:buFont typeface="Arial" charset="0"/>
              <a:buNone/>
            </a:pPr>
            <a:r>
              <a:rPr lang="ru-RU" sz="1200" i="1" smtClean="0">
                <a:latin typeface="Arial" charset="0"/>
              </a:rPr>
              <a:t>Вы побере</a:t>
            </a:r>
            <a:r>
              <a:rPr lang="ru-RU" sz="1200" b="1" i="1" smtClean="0">
                <a:latin typeface="Arial" charset="0"/>
              </a:rPr>
              <a:t>ги</a:t>
            </a:r>
            <a:r>
              <a:rPr lang="ru-RU" sz="1200" i="1" smtClean="0">
                <a:latin typeface="Arial" charset="0"/>
              </a:rPr>
              <a:t>те –тко к</a:t>
            </a:r>
            <a:r>
              <a:rPr lang="ru-RU" sz="1200" b="1" i="1" smtClean="0">
                <a:latin typeface="Arial" charset="0"/>
              </a:rPr>
              <a:t>ня</a:t>
            </a:r>
            <a:r>
              <a:rPr lang="ru-RU" sz="1200" i="1" smtClean="0">
                <a:latin typeface="Arial" charset="0"/>
              </a:rPr>
              <a:t>зя Вла</a:t>
            </a:r>
            <a:r>
              <a:rPr lang="ru-RU" sz="1200" b="1" i="1" smtClean="0">
                <a:latin typeface="Arial" charset="0"/>
              </a:rPr>
              <a:t>ди</a:t>
            </a:r>
            <a:r>
              <a:rPr lang="ru-RU" sz="1200" i="1" smtClean="0">
                <a:latin typeface="Arial" charset="0"/>
              </a:rPr>
              <a:t>мира</a:t>
            </a:r>
          </a:p>
          <a:p>
            <a:pPr>
              <a:buFont typeface="Arial" charset="0"/>
              <a:buNone/>
            </a:pPr>
            <a:r>
              <a:rPr lang="ru-RU" sz="1200" i="1" smtClean="0">
                <a:latin typeface="Arial" charset="0"/>
              </a:rPr>
              <a:t>И со </a:t>
            </a:r>
            <a:r>
              <a:rPr lang="ru-RU" sz="1200" b="1" i="1" smtClean="0">
                <a:latin typeface="Arial" charset="0"/>
              </a:rPr>
              <a:t>той</a:t>
            </a:r>
            <a:r>
              <a:rPr lang="ru-RU" sz="1200" i="1" smtClean="0">
                <a:latin typeface="Arial" charset="0"/>
              </a:rPr>
              <a:t> Оп</a:t>
            </a:r>
            <a:r>
              <a:rPr lang="ru-RU" sz="1200" b="1" i="1" smtClean="0">
                <a:latin typeface="Arial" charset="0"/>
              </a:rPr>
              <a:t>ра</a:t>
            </a:r>
            <a:r>
              <a:rPr lang="ru-RU" sz="1200" i="1" smtClean="0">
                <a:latin typeface="Arial" charset="0"/>
              </a:rPr>
              <a:t>ксой коро</a:t>
            </a:r>
            <a:r>
              <a:rPr lang="ru-RU" sz="1200" b="1" i="1" smtClean="0">
                <a:latin typeface="Arial" charset="0"/>
              </a:rPr>
              <a:t>ле</a:t>
            </a:r>
            <a:r>
              <a:rPr lang="ru-RU" sz="1200" i="1" smtClean="0">
                <a:latin typeface="Arial" charset="0"/>
              </a:rPr>
              <a:t>вичной!</a:t>
            </a:r>
          </a:p>
          <a:p>
            <a:pPr algn="r">
              <a:buFont typeface="Arial" charset="0"/>
              <a:buNone/>
            </a:pPr>
            <a:r>
              <a:rPr lang="ru-RU" sz="1200" smtClean="0">
                <a:latin typeface="Arial" charset="0"/>
              </a:rPr>
              <a:t>«Илья Муромец и Калин-царь»</a:t>
            </a:r>
          </a:p>
        </p:txBody>
      </p:sp>
      <p:pic>
        <p:nvPicPr>
          <p:cNvPr id="17415" name="Picture 4" descr="H:\Documents and Settings\Aida\Рабочий стол\НОвая ГРАФИКА сборник\КАРТИНКИ СБОРНИК_ школьные\s3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4724400"/>
            <a:ext cx="2663825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0" fill="hold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0" fill="hold"/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0" fill="hold"/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0" fill="hold"/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0" fill="hold"/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0" fill="hold"/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0" fill="hold"/>
                                        <p:tgtEl>
                                          <p:spTgt spid="17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0" fill="hold"/>
                                        <p:tgtEl>
                                          <p:spTgt spid="17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0" fill="hold"/>
                                        <p:tgtEl>
                                          <p:spTgt spid="174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0" fill="hold"/>
                                        <p:tgtEl>
                                          <p:spTgt spid="174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0" fill="hold"/>
                                        <p:tgtEl>
                                          <p:spTgt spid="17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0" fill="hold"/>
                                        <p:tgtEl>
                                          <p:spTgt spid="17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0" fill="hold"/>
                                        <p:tgtEl>
                                          <p:spTgt spid="17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0" fill="hold"/>
                                        <p:tgtEl>
                                          <p:spTgt spid="17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0" fill="hold"/>
                                        <p:tgtEl>
                                          <p:spTgt spid="174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0" fill="hold"/>
                                        <p:tgtEl>
                                          <p:spTgt spid="174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0" fill="hold"/>
                                        <p:tgtEl>
                                          <p:spTgt spid="174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0" fill="hold"/>
                                        <p:tgtEl>
                                          <p:spTgt spid="174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0" fill="hold"/>
                                        <p:tgtEl>
                                          <p:spTgt spid="174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0" fill="hold"/>
                                        <p:tgtEl>
                                          <p:spTgt spid="174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0" fill="hold"/>
                                        <p:tgtEl>
                                          <p:spTgt spid="174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0" fill="hold"/>
                                        <p:tgtEl>
                                          <p:spTgt spid="174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0" fill="hold"/>
                                        <p:tgtEl>
                                          <p:spTgt spid="174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0" fill="hold"/>
                                        <p:tgtEl>
                                          <p:spTgt spid="174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0" fill="hold"/>
                                        <p:tgtEl>
                                          <p:spTgt spid="174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0" fill="hold"/>
                                        <p:tgtEl>
                                          <p:spTgt spid="174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3" grpId="0" build="p"/>
      <p:bldP spid="1741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1079500"/>
          </a:xfrm>
        </p:spPr>
        <p:txBody>
          <a:bodyPr/>
          <a:lstStyle/>
          <a:p>
            <a:r>
              <a:rPr lang="ru-RU" sz="1800" dirty="0">
                <a:solidFill>
                  <a:schemeClr val="hlink"/>
                </a:solidFill>
                <a:latin typeface="Arial" charset="0"/>
              </a:rPr>
              <a:t>Р</a:t>
            </a:r>
            <a:r>
              <a:rPr lang="ru-RU" sz="1800" dirty="0" smtClean="0">
                <a:solidFill>
                  <a:schemeClr val="hlink"/>
                </a:solidFill>
                <a:latin typeface="Arial" charset="0"/>
              </a:rPr>
              <a:t>ассмотрим  стихотворные примеры и образцы основных метров в силлабо – тонике. Их пять:</a:t>
            </a:r>
          </a:p>
        </p:txBody>
      </p:sp>
      <p:sp>
        <p:nvSpPr>
          <p:cNvPr id="16391" name="Rectangle 7"/>
          <p:cNvSpPr>
            <a:spLocks noGrp="1"/>
          </p:cNvSpPr>
          <p:nvPr>
            <p:ph type="body" sz="half" idx="1"/>
          </p:nvPr>
        </p:nvSpPr>
        <p:spPr>
          <a:xfrm>
            <a:off x="179388" y="1773238"/>
            <a:ext cx="3455987" cy="4352925"/>
          </a:xfrm>
        </p:spPr>
        <p:txBody>
          <a:bodyPr/>
          <a:lstStyle/>
          <a:p>
            <a:r>
              <a:rPr lang="ru-RU" sz="2400" smtClean="0">
                <a:latin typeface="Monotype Corsiva" pitchFamily="66" charset="0"/>
              </a:rPr>
              <a:t>Хорей:  </a:t>
            </a:r>
            <a:r>
              <a:rPr lang="en-US" sz="2400" smtClean="0">
                <a:latin typeface="Monotype Corsiva" pitchFamily="66" charset="0"/>
              </a:rPr>
              <a:t>__/ __  </a:t>
            </a:r>
            <a:endParaRPr lang="ru-RU" sz="2400" smtClean="0">
              <a:latin typeface="Monotype Corsiva" pitchFamily="66" charset="0"/>
            </a:endParaRPr>
          </a:p>
          <a:p>
            <a:r>
              <a:rPr lang="ru-RU" sz="2400" smtClean="0">
                <a:latin typeface="Monotype Corsiva" pitchFamily="66" charset="0"/>
              </a:rPr>
              <a:t>Ямб: </a:t>
            </a:r>
            <a:r>
              <a:rPr lang="en-US" sz="2400" smtClean="0">
                <a:latin typeface="Monotype Corsiva" pitchFamily="66" charset="0"/>
              </a:rPr>
              <a:t>__</a:t>
            </a:r>
            <a:r>
              <a:rPr lang="ru-RU" sz="2400" smtClean="0">
                <a:latin typeface="Monotype Corsiva" pitchFamily="66" charset="0"/>
              </a:rPr>
              <a:t> </a:t>
            </a:r>
            <a:r>
              <a:rPr lang="en-US" sz="2400" smtClean="0">
                <a:latin typeface="Monotype Corsiva" pitchFamily="66" charset="0"/>
              </a:rPr>
              <a:t>__/ </a:t>
            </a:r>
            <a:endParaRPr lang="ru-RU" sz="2400" smtClean="0">
              <a:latin typeface="Monotype Corsiva" pitchFamily="66" charset="0"/>
            </a:endParaRPr>
          </a:p>
          <a:p>
            <a:r>
              <a:rPr lang="ru-RU" sz="2400" smtClean="0">
                <a:latin typeface="Monotype Corsiva" pitchFamily="66" charset="0"/>
              </a:rPr>
              <a:t>Дактиль: __</a:t>
            </a:r>
            <a:r>
              <a:rPr lang="en-US" sz="2400" smtClean="0">
                <a:latin typeface="Monotype Corsiva" pitchFamily="66" charset="0"/>
              </a:rPr>
              <a:t>/__ __</a:t>
            </a:r>
          </a:p>
          <a:p>
            <a:r>
              <a:rPr lang="ru-RU" sz="2400" smtClean="0">
                <a:latin typeface="Monotype Corsiva" pitchFamily="66" charset="0"/>
              </a:rPr>
              <a:t>Амфибрахий: </a:t>
            </a:r>
            <a:r>
              <a:rPr lang="en-US" sz="2400" smtClean="0">
                <a:latin typeface="Monotype Corsiva" pitchFamily="66" charset="0"/>
              </a:rPr>
              <a:t>__ __/__</a:t>
            </a:r>
            <a:endParaRPr lang="ru-RU" sz="2400" smtClean="0">
              <a:latin typeface="Monotype Corsiva" pitchFamily="66" charset="0"/>
            </a:endParaRPr>
          </a:p>
          <a:p>
            <a:r>
              <a:rPr lang="ru-RU" sz="2400" smtClean="0">
                <a:latin typeface="Arial" charset="0"/>
              </a:rPr>
              <a:t> </a:t>
            </a:r>
            <a:r>
              <a:rPr lang="ru-RU" sz="2400" smtClean="0">
                <a:latin typeface="Monotype Corsiva" pitchFamily="66" charset="0"/>
              </a:rPr>
              <a:t>Анапест:</a:t>
            </a:r>
            <a:r>
              <a:rPr lang="en-US" sz="2400" smtClean="0">
                <a:latin typeface="Monotype Corsiva" pitchFamily="66" charset="0"/>
              </a:rPr>
              <a:t> __ __ __/</a:t>
            </a:r>
            <a:r>
              <a:rPr lang="ru-RU" sz="2400" smtClean="0">
                <a:latin typeface="Arial" charset="0"/>
              </a:rPr>
              <a:t> </a:t>
            </a:r>
          </a:p>
        </p:txBody>
      </p:sp>
      <p:sp>
        <p:nvSpPr>
          <p:cNvPr id="16392" name="Rectangle 8"/>
          <p:cNvSpPr>
            <a:spLocks noGrp="1"/>
          </p:cNvSpPr>
          <p:nvPr>
            <p:ph type="body" sz="half" idx="2"/>
          </p:nvPr>
        </p:nvSpPr>
        <p:spPr>
          <a:xfrm>
            <a:off x="3995738" y="1412875"/>
            <a:ext cx="5040312" cy="504031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1400" b="1" dirty="0" smtClean="0">
                <a:solidFill>
                  <a:schemeClr val="hlink"/>
                </a:solidFill>
                <a:latin typeface="Arial" charset="0"/>
              </a:rPr>
              <a:t>Хорей:</a:t>
            </a:r>
            <a:r>
              <a:rPr lang="ru-RU" sz="1400" dirty="0" smtClean="0">
                <a:latin typeface="Arial" charset="0"/>
              </a:rPr>
              <a:t>     Горные вершины</a:t>
            </a:r>
          </a:p>
          <a:p>
            <a:pPr>
              <a:buFont typeface="Arial" charset="0"/>
              <a:buNone/>
            </a:pPr>
            <a:r>
              <a:rPr lang="ru-RU" sz="1400" dirty="0" smtClean="0">
                <a:latin typeface="Arial" charset="0"/>
              </a:rPr>
              <a:t>                Спят во тьме ночной…</a:t>
            </a:r>
          </a:p>
          <a:p>
            <a:pPr>
              <a:buFont typeface="Arial" charset="0"/>
              <a:buNone/>
            </a:pPr>
            <a:r>
              <a:rPr lang="ru-RU" sz="1400" dirty="0" smtClean="0">
                <a:latin typeface="Arial" charset="0"/>
              </a:rPr>
              <a:t>                                       М. Лермонтов</a:t>
            </a:r>
          </a:p>
          <a:p>
            <a:pPr>
              <a:buFont typeface="Arial" charset="0"/>
              <a:buNone/>
            </a:pPr>
            <a:r>
              <a:rPr lang="ru-RU" sz="1400" b="1" dirty="0" smtClean="0">
                <a:solidFill>
                  <a:schemeClr val="hlink"/>
                </a:solidFill>
                <a:latin typeface="Arial" charset="0"/>
              </a:rPr>
              <a:t>Ямб:</a:t>
            </a:r>
            <a:r>
              <a:rPr lang="ru-RU" sz="1400" dirty="0" smtClean="0">
                <a:latin typeface="Arial" charset="0"/>
              </a:rPr>
              <a:t>        Люби, Адель,</a:t>
            </a:r>
          </a:p>
          <a:p>
            <a:pPr>
              <a:buFont typeface="Arial" charset="0"/>
              <a:buNone/>
            </a:pPr>
            <a:r>
              <a:rPr lang="ru-RU" sz="1400" dirty="0" smtClean="0">
                <a:latin typeface="Arial" charset="0"/>
              </a:rPr>
              <a:t>                Мою свирель.</a:t>
            </a:r>
          </a:p>
          <a:p>
            <a:pPr>
              <a:buFont typeface="Arial" charset="0"/>
              <a:buNone/>
            </a:pPr>
            <a:r>
              <a:rPr lang="ru-RU" sz="1400" dirty="0" smtClean="0">
                <a:latin typeface="Arial" charset="0"/>
              </a:rPr>
              <a:t>                                                  </a:t>
            </a:r>
            <a:r>
              <a:rPr lang="ru-RU" sz="1400" dirty="0" err="1" smtClean="0">
                <a:latin typeface="Arial" charset="0"/>
              </a:rPr>
              <a:t>А.Пушкин</a:t>
            </a:r>
            <a:endParaRPr lang="ru-RU" sz="1400" dirty="0" smtClean="0">
              <a:latin typeface="Arial" charset="0"/>
            </a:endParaRPr>
          </a:p>
          <a:p>
            <a:pPr>
              <a:buFont typeface="Arial" charset="0"/>
              <a:buNone/>
            </a:pPr>
            <a:r>
              <a:rPr lang="ru-RU" sz="1400" b="1" dirty="0" smtClean="0">
                <a:solidFill>
                  <a:schemeClr val="hlink"/>
                </a:solidFill>
                <a:latin typeface="Arial" charset="0"/>
              </a:rPr>
              <a:t>Дактиль:</a:t>
            </a:r>
            <a:r>
              <a:rPr lang="ru-RU" sz="1400" dirty="0" smtClean="0">
                <a:latin typeface="Arial" charset="0"/>
              </a:rPr>
              <a:t>  Кубок янтарный</a:t>
            </a:r>
          </a:p>
          <a:p>
            <a:pPr>
              <a:buFont typeface="Arial" charset="0"/>
              <a:buNone/>
            </a:pPr>
            <a:r>
              <a:rPr lang="ru-RU" sz="1400" dirty="0" smtClean="0">
                <a:latin typeface="Arial" charset="0"/>
              </a:rPr>
              <a:t>                 Полон давно…</a:t>
            </a:r>
          </a:p>
          <a:p>
            <a:pPr>
              <a:buFont typeface="Arial" charset="0"/>
              <a:buNone/>
            </a:pPr>
            <a:r>
              <a:rPr lang="ru-RU" sz="1400" dirty="0" smtClean="0">
                <a:latin typeface="Arial" charset="0"/>
              </a:rPr>
              <a:t>                                                   А. Пушкин</a:t>
            </a:r>
          </a:p>
          <a:p>
            <a:pPr>
              <a:buFont typeface="Arial" charset="0"/>
              <a:buNone/>
            </a:pPr>
            <a:r>
              <a:rPr lang="ru-RU" sz="1400" b="1" dirty="0" smtClean="0">
                <a:solidFill>
                  <a:schemeClr val="hlink"/>
                </a:solidFill>
                <a:latin typeface="Arial" charset="0"/>
              </a:rPr>
              <a:t>Амфибрахий:</a:t>
            </a:r>
            <a:r>
              <a:rPr lang="ru-RU" sz="1400" dirty="0" smtClean="0">
                <a:latin typeface="Arial" charset="0"/>
              </a:rPr>
              <a:t> О, буйные ветры,</a:t>
            </a:r>
          </a:p>
          <a:p>
            <a:pPr>
              <a:buFont typeface="Arial" charset="0"/>
              <a:buNone/>
            </a:pPr>
            <a:r>
              <a:rPr lang="ru-RU" sz="1400" dirty="0" smtClean="0">
                <a:latin typeface="Arial" charset="0"/>
              </a:rPr>
              <a:t>                        Скорее, скорей!</a:t>
            </a:r>
          </a:p>
          <a:p>
            <a:pPr>
              <a:buFont typeface="Arial" charset="0"/>
              <a:buNone/>
            </a:pPr>
            <a:r>
              <a:rPr lang="ru-RU" sz="1400" dirty="0" smtClean="0">
                <a:latin typeface="Arial" charset="0"/>
              </a:rPr>
              <a:t>                                                    Ф. Тютчев</a:t>
            </a:r>
          </a:p>
          <a:p>
            <a:pPr>
              <a:buFont typeface="Arial" charset="0"/>
              <a:buNone/>
            </a:pPr>
            <a:endParaRPr lang="ru-RU" sz="1400" dirty="0" smtClean="0">
              <a:latin typeface="Arial" charset="0"/>
            </a:endParaRPr>
          </a:p>
          <a:p>
            <a:pPr>
              <a:buFont typeface="Arial" charset="0"/>
              <a:buNone/>
            </a:pPr>
            <a:r>
              <a:rPr lang="ru-RU" sz="1400" b="1" dirty="0" smtClean="0">
                <a:solidFill>
                  <a:schemeClr val="hlink"/>
                </a:solidFill>
                <a:latin typeface="Arial" charset="0"/>
              </a:rPr>
              <a:t>Анапест:</a:t>
            </a:r>
            <a:r>
              <a:rPr lang="ru-RU" sz="1400" dirty="0" smtClean="0">
                <a:latin typeface="Arial" charset="0"/>
              </a:rPr>
              <a:t> Так и рвется душа</a:t>
            </a:r>
          </a:p>
          <a:p>
            <a:pPr>
              <a:buFont typeface="Arial" charset="0"/>
              <a:buNone/>
            </a:pPr>
            <a:r>
              <a:rPr lang="ru-RU" sz="1400" dirty="0" smtClean="0">
                <a:latin typeface="Arial" charset="0"/>
              </a:rPr>
              <a:t>                Из груди молодой!</a:t>
            </a:r>
          </a:p>
          <a:p>
            <a:pPr>
              <a:buFont typeface="Arial" charset="0"/>
              <a:buNone/>
            </a:pPr>
            <a:r>
              <a:rPr lang="ru-RU" sz="1400" dirty="0" smtClean="0">
                <a:latin typeface="Arial" charset="0"/>
              </a:rPr>
              <a:t>                                                  А. Кольцов</a:t>
            </a:r>
          </a:p>
          <a:p>
            <a:pPr>
              <a:buFont typeface="Arial" charset="0"/>
              <a:buNone/>
            </a:pPr>
            <a:endParaRPr lang="ru-RU" sz="1400" dirty="0" smtClean="0">
              <a:latin typeface="Arial" charset="0"/>
            </a:endParaRPr>
          </a:p>
        </p:txBody>
      </p:sp>
      <p:pic>
        <p:nvPicPr>
          <p:cNvPr id="16393" name="Picture 4" descr="H:\Documents and Settings\Aida\Рабочий стол\НОвая ГРАФИКА сборник\КАРТИНКИ СБОРНИК_ школьные\s3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4437063"/>
            <a:ext cx="2663825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6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6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6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6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6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6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6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6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63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63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63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63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63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63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63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63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0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0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0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0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0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smtClean="0">
                <a:latin typeface="Arial" charset="0"/>
              </a:rPr>
              <a:t>Задание: определите стихотворные размеры</a:t>
            </a:r>
          </a:p>
        </p:txBody>
      </p:sp>
      <p:sp>
        <p:nvSpPr>
          <p:cNvPr id="24580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052513"/>
            <a:ext cx="4038600" cy="5472112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Мой костер в тумане светит,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Искры гаснут на лету…</a:t>
            </a:r>
            <a:r>
              <a:rPr lang="ru-RU" sz="1400" smtClean="0">
                <a:latin typeface="Arial" charset="0"/>
              </a:rPr>
              <a:t>  </a:t>
            </a:r>
            <a:r>
              <a:rPr lang="ru-RU" sz="1400" b="1" smtClean="0">
                <a:latin typeface="Arial" charset="0"/>
              </a:rPr>
              <a:t>(Я. Полонский)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smtClean="0">
                <a:latin typeface="Arial" charset="0"/>
              </a:rPr>
              <a:t>                                                      </a:t>
            </a:r>
            <a:r>
              <a:rPr lang="ru-RU" sz="1400" b="1" smtClean="0">
                <a:latin typeface="Arial" charset="0"/>
              </a:rPr>
              <a:t> </a:t>
            </a:r>
            <a:r>
              <a:rPr lang="ru-RU" sz="1400" b="1" smtClean="0">
                <a:solidFill>
                  <a:srgbClr val="FF0000"/>
                </a:solidFill>
                <a:latin typeface="Arial" charset="0"/>
              </a:rPr>
              <a:t>хорей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К чему  бесплотной тени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Две розы, две слезы?   (К. Павлова)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smtClean="0">
                <a:latin typeface="Arial" charset="0"/>
              </a:rPr>
              <a:t>                                                      </a:t>
            </a:r>
            <a:r>
              <a:rPr lang="ru-RU" sz="1400" b="1" smtClean="0">
                <a:solidFill>
                  <a:srgbClr val="FF0000"/>
                </a:solidFill>
                <a:latin typeface="Arial" charset="0"/>
              </a:rPr>
              <a:t>ямб</a:t>
            </a:r>
            <a:endParaRPr lang="ru-RU" sz="1400" b="1" smtClean="0">
              <a:latin typeface="Arial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Выхожу один я на дорогу;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Сквозь туман кремнистый путь блестит…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                                           (М. Лермонтов)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solidFill>
                  <a:srgbClr val="FF0000"/>
                </a:solidFill>
                <a:latin typeface="Arial" charset="0"/>
              </a:rPr>
              <a:t>                                                        хорей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Раз у отца в кабинете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Саша портрет увидал…  (Н. Некрасов)                                                          </a:t>
            </a:r>
            <a:endParaRPr lang="ru-RU" sz="1400" b="1" smtClean="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solidFill>
                  <a:srgbClr val="FF0000"/>
                </a:solidFill>
                <a:latin typeface="Arial" charset="0"/>
              </a:rPr>
              <a:t>                                                       дактиль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Тучки небесные, вечные странники!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Степью лазурною, цепью жемчужною…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                                              (М. Лермонтов)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                                                       </a:t>
            </a:r>
            <a:r>
              <a:rPr lang="ru-RU" sz="1400" b="1" smtClean="0">
                <a:solidFill>
                  <a:srgbClr val="FF0000"/>
                </a:solidFill>
                <a:latin typeface="Arial" charset="0"/>
              </a:rPr>
              <a:t>дактиль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Что ты жадно глядишь на дорогу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В стороне от веселых подруг?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                                              (Н. Некрасов)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                                                      </a:t>
            </a:r>
            <a:r>
              <a:rPr lang="ru-RU" sz="1400" b="1" smtClean="0">
                <a:solidFill>
                  <a:srgbClr val="FF0000"/>
                </a:solidFill>
                <a:latin typeface="Arial" charset="0"/>
              </a:rPr>
              <a:t>анапест</a:t>
            </a:r>
          </a:p>
        </p:txBody>
      </p:sp>
      <p:sp>
        <p:nvSpPr>
          <p:cNvPr id="24581" name="Rectangle 5"/>
          <p:cNvSpPr>
            <a:spLocks noGrp="1"/>
          </p:cNvSpPr>
          <p:nvPr>
            <p:ph type="body" sz="half" idx="2"/>
          </p:nvPr>
        </p:nvSpPr>
        <p:spPr>
          <a:xfrm>
            <a:off x="4648200" y="1196975"/>
            <a:ext cx="4038600" cy="49291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b="1" smtClean="0">
                <a:solidFill>
                  <a:schemeClr val="hlink"/>
                </a:solidFill>
                <a:latin typeface="Monotype Corsiva" pitchFamily="66" charset="0"/>
              </a:rPr>
              <a:t>Хорей:  </a:t>
            </a:r>
            <a:r>
              <a:rPr lang="en-US" sz="2400" b="1" smtClean="0">
                <a:solidFill>
                  <a:schemeClr val="hlink"/>
                </a:solidFill>
                <a:latin typeface="Monotype Corsiva" pitchFamily="66" charset="0"/>
              </a:rPr>
              <a:t>__/ __  </a:t>
            </a:r>
            <a:endParaRPr lang="ru-RU" sz="2400" b="1" smtClean="0">
              <a:solidFill>
                <a:schemeClr val="hlink"/>
              </a:solidFill>
              <a:latin typeface="Monotype Corsiva" pitchFamily="66" charset="0"/>
            </a:endParaRPr>
          </a:p>
          <a:p>
            <a:pPr>
              <a:lnSpc>
                <a:spcPct val="90000"/>
              </a:lnSpc>
            </a:pPr>
            <a:r>
              <a:rPr lang="ru-RU" sz="2400" b="1" smtClean="0">
                <a:solidFill>
                  <a:schemeClr val="hlink"/>
                </a:solidFill>
                <a:latin typeface="Monotype Corsiva" pitchFamily="66" charset="0"/>
              </a:rPr>
              <a:t>Ямб: </a:t>
            </a:r>
            <a:r>
              <a:rPr lang="en-US" sz="2400" b="1" smtClean="0">
                <a:solidFill>
                  <a:schemeClr val="hlink"/>
                </a:solidFill>
                <a:latin typeface="Monotype Corsiva" pitchFamily="66" charset="0"/>
              </a:rPr>
              <a:t>__</a:t>
            </a:r>
            <a:r>
              <a:rPr lang="ru-RU" sz="2400" b="1" smtClean="0">
                <a:solidFill>
                  <a:schemeClr val="hlink"/>
                </a:solidFill>
                <a:latin typeface="Monotype Corsiva" pitchFamily="66" charset="0"/>
              </a:rPr>
              <a:t> </a:t>
            </a:r>
            <a:r>
              <a:rPr lang="en-US" sz="2400" b="1" smtClean="0">
                <a:solidFill>
                  <a:schemeClr val="hlink"/>
                </a:solidFill>
                <a:latin typeface="Monotype Corsiva" pitchFamily="66" charset="0"/>
              </a:rPr>
              <a:t>__/ </a:t>
            </a:r>
            <a:endParaRPr lang="ru-RU" sz="2400" b="1" smtClean="0">
              <a:solidFill>
                <a:schemeClr val="hlink"/>
              </a:solidFill>
              <a:latin typeface="Monotype Corsiva" pitchFamily="66" charset="0"/>
            </a:endParaRPr>
          </a:p>
          <a:p>
            <a:pPr>
              <a:lnSpc>
                <a:spcPct val="90000"/>
              </a:lnSpc>
            </a:pPr>
            <a:r>
              <a:rPr lang="ru-RU" sz="2400" b="1" smtClean="0">
                <a:solidFill>
                  <a:schemeClr val="hlink"/>
                </a:solidFill>
                <a:latin typeface="Monotype Corsiva" pitchFamily="66" charset="0"/>
              </a:rPr>
              <a:t>Дактиль: __</a:t>
            </a:r>
            <a:r>
              <a:rPr lang="en-US" sz="2400" b="1" smtClean="0">
                <a:solidFill>
                  <a:schemeClr val="hlink"/>
                </a:solidFill>
                <a:latin typeface="Monotype Corsiva" pitchFamily="66" charset="0"/>
              </a:rPr>
              <a:t>/__ __</a:t>
            </a:r>
          </a:p>
          <a:p>
            <a:pPr>
              <a:lnSpc>
                <a:spcPct val="90000"/>
              </a:lnSpc>
            </a:pPr>
            <a:r>
              <a:rPr lang="ru-RU" sz="2400" b="1" smtClean="0">
                <a:solidFill>
                  <a:schemeClr val="hlink"/>
                </a:solidFill>
                <a:latin typeface="Monotype Corsiva" pitchFamily="66" charset="0"/>
              </a:rPr>
              <a:t>Амфибрахий: </a:t>
            </a:r>
            <a:r>
              <a:rPr lang="en-US" sz="2400" b="1" smtClean="0">
                <a:solidFill>
                  <a:schemeClr val="hlink"/>
                </a:solidFill>
                <a:latin typeface="Monotype Corsiva" pitchFamily="66" charset="0"/>
              </a:rPr>
              <a:t>__ __/__</a:t>
            </a:r>
            <a:endParaRPr lang="ru-RU" sz="2400" b="1" smtClean="0">
              <a:solidFill>
                <a:schemeClr val="hlink"/>
              </a:solidFill>
              <a:latin typeface="Monotype Corsiva" pitchFamily="66" charset="0"/>
            </a:endParaRPr>
          </a:p>
          <a:p>
            <a:pPr>
              <a:lnSpc>
                <a:spcPct val="90000"/>
              </a:lnSpc>
            </a:pPr>
            <a:r>
              <a:rPr lang="ru-RU" sz="2400" b="1" smtClean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ru-RU" sz="2400" b="1" smtClean="0">
                <a:solidFill>
                  <a:schemeClr val="hlink"/>
                </a:solidFill>
                <a:latin typeface="Monotype Corsiva" pitchFamily="66" charset="0"/>
              </a:rPr>
              <a:t>Анапест:</a:t>
            </a:r>
            <a:r>
              <a:rPr lang="en-US" sz="2400" b="1" smtClean="0">
                <a:solidFill>
                  <a:schemeClr val="hlink"/>
                </a:solidFill>
                <a:latin typeface="Monotype Corsiva" pitchFamily="66" charset="0"/>
              </a:rPr>
              <a:t> __ __ __/</a:t>
            </a:r>
            <a:r>
              <a:rPr lang="ru-RU" sz="2400" b="1" smtClean="0">
                <a:solidFill>
                  <a:schemeClr val="hlink"/>
                </a:solidFill>
                <a:latin typeface="Arial" charset="0"/>
              </a:rPr>
              <a:t>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ru-RU" sz="1400" b="1" smtClean="0">
              <a:solidFill>
                <a:schemeClr val="hlink"/>
              </a:solidFill>
              <a:latin typeface="Arial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Он у каменной башни стоял под стеной;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И я помню, на нем был кафтан дорогой…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                                          (Я. Полонский)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                                                           </a:t>
            </a:r>
            <a:r>
              <a:rPr lang="ru-RU" sz="1400" b="1" smtClean="0">
                <a:solidFill>
                  <a:srgbClr val="FF0000"/>
                </a:solidFill>
                <a:latin typeface="Arial" charset="0"/>
              </a:rPr>
              <a:t>анапест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Средь шумного бала, случайно,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В тревогах мирской суеты…   (А. Толстой)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solidFill>
                  <a:srgbClr val="FF0000"/>
                </a:solidFill>
                <a:latin typeface="Arial" charset="0"/>
              </a:rPr>
              <a:t>                                                    амфибрахий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Слыхали ль вы за рощей в час ночной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Певца любви, певца своей печали?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                                                   (А. Пушкин)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solidFill>
                  <a:srgbClr val="FF0000"/>
                </a:solidFill>
                <a:latin typeface="Arial" charset="0"/>
              </a:rPr>
              <a:t>                                                                    ямб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245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245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45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45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45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245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245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45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45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245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245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458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2458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2458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2000" fill="hold"/>
                                        <p:tgtEl>
                                          <p:spTgt spid="2458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2000" fill="hold"/>
                                        <p:tgtEl>
                                          <p:spTgt spid="2458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2458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2458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24580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2000" fill="hold"/>
                                        <p:tgtEl>
                                          <p:spTgt spid="24580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2000" fill="hold"/>
                                        <p:tgtEl>
                                          <p:spTgt spid="24580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245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245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245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2000" fill="hold"/>
                                        <p:tgtEl>
                                          <p:spTgt spid="245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2000" fill="hold"/>
                                        <p:tgtEl>
                                          <p:spTgt spid="245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2458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6" dur="500"/>
                                        <p:tgtEl>
                                          <p:spTgt spid="2458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2000" fill="hold"/>
                                        <p:tgtEl>
                                          <p:spTgt spid="2458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2000" fill="hold"/>
                                        <p:tgtEl>
                                          <p:spTgt spid="2458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500"/>
                                        <p:tgtEl>
                                          <p:spTgt spid="2458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0" dur="500"/>
                                        <p:tgtEl>
                                          <p:spTgt spid="2458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3" dur="500"/>
                                        <p:tgtEl>
                                          <p:spTgt spid="2458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2000" fill="hold"/>
                                        <p:tgtEl>
                                          <p:spTgt spid="2458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2000" fill="hold"/>
                                        <p:tgtEl>
                                          <p:spTgt spid="2458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868363"/>
          </a:xfrm>
        </p:spPr>
        <p:txBody>
          <a:bodyPr/>
          <a:lstStyle/>
          <a:p>
            <a:r>
              <a:rPr lang="ru-RU" sz="1600" smtClean="0">
                <a:latin typeface="Arial" charset="0"/>
              </a:rPr>
              <a:t>Мы рассмотрели основные силлабо-тонические размеры. Однако стихотворение далеко не всегда состоит из равностопных стихов. </a:t>
            </a:r>
          </a:p>
        </p:txBody>
      </p:sp>
      <p:sp>
        <p:nvSpPr>
          <p:cNvPr id="28676" name="Rectangle 4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Иногда поэты предпочитают чередование размеров внутри стихотворения, поскольку стихи одного метра, но разных размеров – разностопные стихи – звучат весьма необычно.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Например: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996633"/>
                </a:solidFill>
                <a:latin typeface="Monotype Corsiva" pitchFamily="66" charset="0"/>
              </a:rPr>
              <a:t>Спи, младенец мой прекрасный,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996633"/>
                </a:solidFill>
                <a:latin typeface="Monotype Corsiva" pitchFamily="66" charset="0"/>
              </a:rPr>
              <a:t>Баюшки – баю.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996633"/>
                </a:solidFill>
                <a:latin typeface="Monotype Corsiva" pitchFamily="66" charset="0"/>
              </a:rPr>
              <a:t>Тихо смотрит месяц ясный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996633"/>
                </a:solidFill>
                <a:latin typeface="Monotype Corsiva" pitchFamily="66" charset="0"/>
              </a:rPr>
              <a:t>В колыбель твою.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                                      М. Лермонтов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i="1" smtClean="0">
                <a:latin typeface="Arial" charset="0"/>
              </a:rPr>
              <a:t>(разностопный-трех и четырех –стопный хорей)</a:t>
            </a:r>
          </a:p>
        </p:txBody>
      </p:sp>
      <p:sp>
        <p:nvSpPr>
          <p:cNvPr id="28677" name="Rectangle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1400" smtClean="0">
                <a:latin typeface="Arial" charset="0"/>
              </a:rPr>
              <a:t>Особая категория – вольные стихи (чаще всего – вольные ямбы), в которых стихи разной длины чередуются неупорядоченно. Вольным ямбом с чередованием стопности от шести до одного обычно писали </a:t>
            </a:r>
            <a:r>
              <a:rPr lang="ru-RU" sz="1400" b="1" smtClean="0">
                <a:latin typeface="Arial" charset="0"/>
              </a:rPr>
              <a:t>басни, комедии и драмы, реже – лирические стихи.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Например: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996633"/>
                </a:solidFill>
                <a:latin typeface="Monotype Corsiva" pitchFamily="66" charset="0"/>
              </a:rPr>
              <a:t>Навозну кучу разрывая,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996633"/>
                </a:solidFill>
                <a:latin typeface="Monotype Corsiva" pitchFamily="66" charset="0"/>
              </a:rPr>
              <a:t> Петух нашел Жемчужное Зерно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996633"/>
                </a:solidFill>
                <a:latin typeface="Monotype Corsiva" pitchFamily="66" charset="0"/>
              </a:rPr>
              <a:t>И говорит: «Куда оно?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996633"/>
                </a:solidFill>
                <a:latin typeface="Monotype Corsiva" pitchFamily="66" charset="0"/>
              </a:rPr>
              <a:t>Какая вещь пустая!...»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                                          И. Крылов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ru-RU" sz="1400" b="1" smtClean="0">
              <a:latin typeface="Arial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400" b="1" i="1" smtClean="0">
                <a:latin typeface="Arial" charset="0"/>
              </a:rPr>
              <a:t>( В этом примере первый стих написан четырехстопным ямбом, второй – пятистопным, третий – четырехстопный, четвертый – трехстопным ямбом)</a:t>
            </a:r>
          </a:p>
        </p:txBody>
      </p:sp>
      <p:pic>
        <p:nvPicPr>
          <p:cNvPr id="28678" name="Picture 4" descr="H:\Documents and Settings\Aida\Рабочий стол\НОвая ГРАФИКА сборник\КАРТИНКИ СБОРНИК_ школьные\s3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4724400"/>
            <a:ext cx="2663825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4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0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2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770" decel="100000"/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770" decel="100000"/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7" dur="770" fill="hold"/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9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770" decel="100000"/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770" decel="100000"/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4" dur="770" fill="hold"/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6" dur="770" fill="hold"/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2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8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4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86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86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86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86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 tmFilter="0,0; .5, 1; 1, 1"/>
                                        <p:tgtEl>
                                          <p:spTgt spid="286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18487" cy="1079500"/>
          </a:xfrm>
        </p:spPr>
        <p:txBody>
          <a:bodyPr/>
          <a:lstStyle/>
          <a:p>
            <a:r>
              <a:rPr lang="ru-RU" sz="2000" b="1" smtClean="0">
                <a:solidFill>
                  <a:srgbClr val="996633"/>
                </a:solidFill>
                <a:latin typeface="Monotype Corsiva" pitchFamily="66" charset="0"/>
              </a:rPr>
              <a:t>Окончания стихотворной строки.</a:t>
            </a:r>
            <a:br>
              <a:rPr lang="ru-RU" sz="2000" b="1" smtClean="0">
                <a:solidFill>
                  <a:srgbClr val="996633"/>
                </a:solidFill>
                <a:latin typeface="Monotype Corsiva" pitchFamily="66" charset="0"/>
              </a:rPr>
            </a:br>
            <a:r>
              <a:rPr lang="ru-RU" sz="1600" b="1" smtClean="0">
                <a:latin typeface="Monotype Corsiva" pitchFamily="66" charset="0"/>
              </a:rPr>
              <a:t>Для названия окончания стихотворной строки, считая с последнего ударного слога, в стиховедении существует специальный термин –</a:t>
            </a:r>
            <a:r>
              <a:rPr lang="ru-RU" sz="1600" b="1" smtClean="0">
                <a:solidFill>
                  <a:srgbClr val="996633"/>
                </a:solidFill>
                <a:latin typeface="Monotype Corsiva" pitchFamily="66" charset="0"/>
              </a:rPr>
              <a:t> </a:t>
            </a:r>
            <a:r>
              <a:rPr lang="ru-RU" sz="1600" b="1" smtClean="0">
                <a:solidFill>
                  <a:srgbClr val="FF0000"/>
                </a:solidFill>
                <a:latin typeface="Monotype Corsiva" pitchFamily="66" charset="0"/>
              </a:rPr>
              <a:t>КЛАУЗУЛА</a:t>
            </a:r>
            <a:r>
              <a:rPr lang="ru-RU" sz="1600" b="1" smtClean="0">
                <a:latin typeface="Monotype Corsiva" pitchFamily="66" charset="0"/>
              </a:rPr>
              <a:t>.</a:t>
            </a:r>
            <a:br>
              <a:rPr lang="ru-RU" sz="1600" b="1" smtClean="0">
                <a:latin typeface="Monotype Corsiva" pitchFamily="66" charset="0"/>
              </a:rPr>
            </a:br>
            <a:r>
              <a:rPr lang="ru-RU" sz="1600" b="1" smtClean="0">
                <a:latin typeface="Monotype Corsiva" pitchFamily="66" charset="0"/>
              </a:rPr>
              <a:t>Созвучие клаузул в стихотворении называется </a:t>
            </a:r>
            <a:r>
              <a:rPr lang="ru-RU" sz="1600" b="1" smtClean="0">
                <a:solidFill>
                  <a:srgbClr val="FF0000"/>
                </a:solidFill>
                <a:latin typeface="Monotype Corsiva" pitchFamily="66" charset="0"/>
              </a:rPr>
              <a:t>РИФМОЙ. </a:t>
            </a:r>
            <a:r>
              <a:rPr lang="ru-RU" sz="1600" b="1" smtClean="0">
                <a:latin typeface="Monotype Corsiva" pitchFamily="66" charset="0"/>
              </a:rPr>
              <a:t>Их четыре типа:</a:t>
            </a:r>
          </a:p>
        </p:txBody>
      </p:sp>
      <p:sp>
        <p:nvSpPr>
          <p:cNvPr id="3079" name="Rectangle 7"/>
          <p:cNvSpPr>
            <a:spLocks noGrp="1"/>
          </p:cNvSpPr>
          <p:nvPr>
            <p:ph type="body" sz="half" idx="4294967295"/>
          </p:nvPr>
        </p:nvSpPr>
        <p:spPr>
          <a:xfrm>
            <a:off x="457200" y="2060575"/>
            <a:ext cx="4259263" cy="4065588"/>
          </a:xfrm>
        </p:spPr>
        <p:txBody>
          <a:bodyPr/>
          <a:lstStyle/>
          <a:p>
            <a:r>
              <a:rPr lang="ru-RU" sz="1400" b="1" i="1" smtClean="0">
                <a:latin typeface="Arial" charset="0"/>
              </a:rPr>
              <a:t>МУЖСКАЯ –</a:t>
            </a:r>
            <a:r>
              <a:rPr lang="ru-RU" sz="1400" smtClean="0">
                <a:latin typeface="Arial" charset="0"/>
              </a:rPr>
              <a:t> с ударением на последний слог в стихе (обозначается – аа-):</a:t>
            </a:r>
          </a:p>
          <a:p>
            <a:pPr>
              <a:buFont typeface="Arial" charset="0"/>
              <a:buNone/>
            </a:pPr>
            <a:r>
              <a:rPr lang="ru-RU" sz="1400" b="1" i="1" smtClean="0">
                <a:latin typeface="Arial" charset="0"/>
              </a:rPr>
              <a:t>Он возвратился и по</a:t>
            </a:r>
            <a:r>
              <a:rPr lang="ru-RU" sz="1400" b="1" i="1" smtClean="0">
                <a:solidFill>
                  <a:srgbClr val="FF0000"/>
                </a:solidFill>
                <a:latin typeface="Arial" charset="0"/>
              </a:rPr>
              <a:t>пал</a:t>
            </a:r>
            <a:r>
              <a:rPr lang="ru-RU" sz="1400" b="1" i="1" smtClean="0">
                <a:latin typeface="Arial" charset="0"/>
              </a:rPr>
              <a:t>,</a:t>
            </a:r>
          </a:p>
          <a:p>
            <a:pPr>
              <a:buFont typeface="Arial" charset="0"/>
              <a:buNone/>
            </a:pPr>
            <a:r>
              <a:rPr lang="ru-RU" sz="1400" b="1" i="1" smtClean="0">
                <a:latin typeface="Arial" charset="0"/>
              </a:rPr>
              <a:t>Как Чацкий, с корабля на </a:t>
            </a:r>
            <a:r>
              <a:rPr lang="ru-RU" sz="1400" b="1" i="1" smtClean="0">
                <a:solidFill>
                  <a:srgbClr val="FF0000"/>
                </a:solidFill>
                <a:latin typeface="Arial" charset="0"/>
              </a:rPr>
              <a:t>бал</a:t>
            </a:r>
            <a:r>
              <a:rPr lang="ru-RU" sz="1400" b="1" i="1" smtClean="0">
                <a:latin typeface="Arial" charset="0"/>
              </a:rPr>
              <a:t>…</a:t>
            </a:r>
          </a:p>
          <a:p>
            <a:pPr>
              <a:buFont typeface="Arial" charset="0"/>
              <a:buNone/>
            </a:pPr>
            <a:r>
              <a:rPr lang="ru-RU" sz="1400" b="1" i="1" smtClean="0">
                <a:latin typeface="Arial" charset="0"/>
              </a:rPr>
              <a:t>                                                     А. Пушкин</a:t>
            </a:r>
          </a:p>
          <a:p>
            <a:pPr>
              <a:buFont typeface="Arial" charset="0"/>
              <a:buNone/>
            </a:pPr>
            <a:endParaRPr lang="ru-RU" sz="1400" b="1" i="1" smtClean="0">
              <a:latin typeface="Arial" charset="0"/>
            </a:endParaRPr>
          </a:p>
          <a:p>
            <a:pPr>
              <a:buFont typeface="Arial" charset="0"/>
              <a:buNone/>
            </a:pPr>
            <a:endParaRPr lang="ru-RU" sz="1400" b="1" i="1" smtClean="0">
              <a:latin typeface="Arial" charset="0"/>
            </a:endParaRPr>
          </a:p>
          <a:p>
            <a:pPr>
              <a:buFont typeface="Arial" charset="0"/>
              <a:buNone/>
            </a:pPr>
            <a:endParaRPr lang="ru-RU" sz="1400" b="1" i="1" smtClean="0">
              <a:latin typeface="Arial" charset="0"/>
            </a:endParaRPr>
          </a:p>
          <a:p>
            <a:pPr>
              <a:buFont typeface="Arial" charset="0"/>
              <a:buNone/>
            </a:pPr>
            <a:endParaRPr lang="ru-RU" sz="1400" b="1" i="1" smtClean="0">
              <a:latin typeface="Arial" charset="0"/>
            </a:endParaRPr>
          </a:p>
          <a:p>
            <a:pPr>
              <a:buFont typeface="Arial" charset="0"/>
              <a:buNone/>
            </a:pPr>
            <a:endParaRPr lang="ru-RU" sz="1400" b="1" i="1" smtClean="0">
              <a:latin typeface="Arial" charset="0"/>
            </a:endParaRPr>
          </a:p>
          <a:p>
            <a:r>
              <a:rPr lang="ru-RU" sz="1400" b="1" i="1" smtClean="0">
                <a:latin typeface="Arial" charset="0"/>
              </a:rPr>
              <a:t>ЖЕНСКАЯ –</a:t>
            </a:r>
            <a:r>
              <a:rPr lang="ru-RU" sz="1400" smtClean="0">
                <a:latin typeface="Arial" charset="0"/>
              </a:rPr>
              <a:t> с ударением на предпоследний слог в стихе (обозначается – АА-):</a:t>
            </a:r>
          </a:p>
          <a:p>
            <a:pPr>
              <a:buFont typeface="Arial" charset="0"/>
              <a:buNone/>
            </a:pPr>
            <a:r>
              <a:rPr lang="ru-RU" sz="1400" b="1" i="1" smtClean="0">
                <a:latin typeface="Arial" charset="0"/>
              </a:rPr>
              <a:t>Оставил он свое се</a:t>
            </a:r>
            <a:r>
              <a:rPr lang="ru-RU" sz="1400" b="1" i="1" smtClean="0">
                <a:solidFill>
                  <a:srgbClr val="FF0000"/>
                </a:solidFill>
                <a:latin typeface="Arial" charset="0"/>
              </a:rPr>
              <a:t>ле</a:t>
            </a:r>
            <a:r>
              <a:rPr lang="ru-RU" sz="1400" b="1" i="1" smtClean="0">
                <a:latin typeface="Arial" charset="0"/>
              </a:rPr>
              <a:t>нье,</a:t>
            </a:r>
          </a:p>
          <a:p>
            <a:pPr>
              <a:buFont typeface="Arial" charset="0"/>
              <a:buNone/>
            </a:pPr>
            <a:r>
              <a:rPr lang="ru-RU" sz="1400" b="1" i="1" smtClean="0">
                <a:latin typeface="Arial" charset="0"/>
              </a:rPr>
              <a:t>Лесов и нив уеди</a:t>
            </a:r>
            <a:r>
              <a:rPr lang="ru-RU" sz="1400" b="1" i="1" smtClean="0">
                <a:solidFill>
                  <a:srgbClr val="FF0000"/>
                </a:solidFill>
                <a:latin typeface="Arial" charset="0"/>
              </a:rPr>
              <a:t>не</a:t>
            </a:r>
            <a:r>
              <a:rPr lang="ru-RU" sz="1400" b="1" i="1" smtClean="0">
                <a:latin typeface="Arial" charset="0"/>
              </a:rPr>
              <a:t>нье…</a:t>
            </a:r>
          </a:p>
          <a:p>
            <a:pPr>
              <a:buFont typeface="Arial" charset="0"/>
              <a:buNone/>
            </a:pPr>
            <a:r>
              <a:rPr lang="ru-RU" sz="1400" b="1" i="1" smtClean="0">
                <a:latin typeface="Arial" charset="0"/>
              </a:rPr>
              <a:t>                                                  А. Пушкин</a:t>
            </a:r>
          </a:p>
        </p:txBody>
      </p:sp>
      <p:sp>
        <p:nvSpPr>
          <p:cNvPr id="3080" name="Rectangle 8"/>
          <p:cNvSpPr>
            <a:spLocks noGrp="1"/>
          </p:cNvSpPr>
          <p:nvPr>
            <p:ph type="body" sz="half" idx="4294967295"/>
          </p:nvPr>
        </p:nvSpPr>
        <p:spPr>
          <a:xfrm>
            <a:off x="4572000" y="1989138"/>
            <a:ext cx="4572000" cy="4137025"/>
          </a:xfrm>
        </p:spPr>
        <p:txBody>
          <a:bodyPr/>
          <a:lstStyle/>
          <a:p>
            <a:r>
              <a:rPr lang="ru-RU" sz="1400" b="1" i="1" smtClean="0">
                <a:latin typeface="Arial" charset="0"/>
              </a:rPr>
              <a:t>ДАКТИЛИЧЕСКАЯ –</a:t>
            </a:r>
            <a:r>
              <a:rPr lang="ru-RU" sz="1400" smtClean="0">
                <a:latin typeface="Arial" charset="0"/>
              </a:rPr>
              <a:t> с ударением на третьем от конца стиха слоге (обозначается – А,А,-):</a:t>
            </a:r>
          </a:p>
          <a:p>
            <a:pPr>
              <a:buFont typeface="Arial" charset="0"/>
              <a:buNone/>
            </a:pPr>
            <a:r>
              <a:rPr lang="ru-RU" sz="1400" b="1" i="1" smtClean="0">
                <a:latin typeface="Arial" charset="0"/>
              </a:rPr>
              <a:t>Клятвы, днем глубоко зат</a:t>
            </a:r>
            <a:r>
              <a:rPr lang="ru-RU" sz="1400" b="1" i="1" smtClean="0">
                <a:solidFill>
                  <a:srgbClr val="FF0000"/>
                </a:solidFill>
                <a:latin typeface="Arial" charset="0"/>
              </a:rPr>
              <a:t>ае</a:t>
            </a:r>
            <a:r>
              <a:rPr lang="ru-RU" sz="1400" b="1" i="1" smtClean="0">
                <a:latin typeface="Arial" charset="0"/>
              </a:rPr>
              <a:t>нные,</a:t>
            </a:r>
          </a:p>
          <a:p>
            <a:pPr>
              <a:buFont typeface="Arial" charset="0"/>
              <a:buNone/>
            </a:pPr>
            <a:r>
              <a:rPr lang="ru-RU" sz="1400" b="1" i="1" smtClean="0">
                <a:latin typeface="Arial" charset="0"/>
              </a:rPr>
              <a:t>И еще,-еще глаза влюбл</a:t>
            </a:r>
            <a:r>
              <a:rPr lang="ru-RU" sz="1400" b="1" i="1" smtClean="0">
                <a:solidFill>
                  <a:srgbClr val="FF0000"/>
                </a:solidFill>
                <a:latin typeface="Arial" charset="0"/>
              </a:rPr>
              <a:t>е</a:t>
            </a:r>
            <a:r>
              <a:rPr lang="ru-RU" sz="1400" b="1" i="1" smtClean="0">
                <a:latin typeface="Arial" charset="0"/>
              </a:rPr>
              <a:t>нные…</a:t>
            </a:r>
          </a:p>
          <a:p>
            <a:pPr>
              <a:buFont typeface="Arial" charset="0"/>
              <a:buNone/>
            </a:pPr>
            <a:r>
              <a:rPr lang="ru-RU" sz="1400" b="1" i="1" smtClean="0">
                <a:latin typeface="Arial" charset="0"/>
              </a:rPr>
              <a:t>                                                         В. Брюсов</a:t>
            </a:r>
          </a:p>
          <a:p>
            <a:pPr>
              <a:buFont typeface="Arial" charset="0"/>
              <a:buNone/>
            </a:pPr>
            <a:endParaRPr lang="ru-RU" sz="1400" b="1" i="1" smtClean="0">
              <a:latin typeface="Arial" charset="0"/>
            </a:endParaRPr>
          </a:p>
          <a:p>
            <a:pPr>
              <a:buFont typeface="Arial" charset="0"/>
              <a:buNone/>
            </a:pPr>
            <a:endParaRPr lang="ru-RU" sz="1400" b="1" i="1" smtClean="0">
              <a:latin typeface="Arial" charset="0"/>
            </a:endParaRPr>
          </a:p>
          <a:p>
            <a:pPr>
              <a:buFont typeface="Arial" charset="0"/>
              <a:buNone/>
            </a:pPr>
            <a:endParaRPr lang="ru-RU" sz="1400" b="1" i="1" smtClean="0">
              <a:latin typeface="Arial" charset="0"/>
            </a:endParaRPr>
          </a:p>
          <a:p>
            <a:pPr>
              <a:buFont typeface="Arial" charset="0"/>
              <a:buNone/>
            </a:pPr>
            <a:endParaRPr lang="ru-RU" sz="1400" b="1" i="1" smtClean="0">
              <a:latin typeface="Arial" charset="0"/>
            </a:endParaRPr>
          </a:p>
          <a:p>
            <a:r>
              <a:rPr lang="ru-RU" sz="1400" b="1" i="1" smtClean="0">
                <a:latin typeface="Arial" charset="0"/>
              </a:rPr>
              <a:t>ГИПЕРДАКТИЛИЧЕСКАЯ</a:t>
            </a:r>
            <a:r>
              <a:rPr lang="ru-RU" sz="1400" smtClean="0">
                <a:latin typeface="Arial" charset="0"/>
              </a:rPr>
              <a:t> – с ударением на четвертом и далее от конца стиха слоге </a:t>
            </a:r>
          </a:p>
          <a:p>
            <a:pPr>
              <a:buFont typeface="Arial" charset="0"/>
              <a:buNone/>
            </a:pPr>
            <a:r>
              <a:rPr lang="ru-RU" sz="1400" smtClean="0">
                <a:latin typeface="Arial" charset="0"/>
              </a:rPr>
              <a:t>( обозначается –А,,А,,-):</a:t>
            </a:r>
          </a:p>
          <a:p>
            <a:pPr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Ветки, темным балдахином </a:t>
            </a:r>
            <a:r>
              <a:rPr lang="ru-RU" sz="1400" b="1" smtClean="0">
                <a:solidFill>
                  <a:srgbClr val="FF0000"/>
                </a:solidFill>
                <a:latin typeface="Arial" charset="0"/>
              </a:rPr>
              <a:t>све</a:t>
            </a:r>
            <a:r>
              <a:rPr lang="ru-RU" sz="1400" b="1" smtClean="0">
                <a:latin typeface="Arial" charset="0"/>
              </a:rPr>
              <a:t>шивающиеся,</a:t>
            </a:r>
          </a:p>
          <a:p>
            <a:pPr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Шумы речки, с дальней песней </a:t>
            </a:r>
            <a:r>
              <a:rPr lang="ru-RU" sz="1400" b="1" smtClean="0">
                <a:solidFill>
                  <a:srgbClr val="FF0000"/>
                </a:solidFill>
                <a:latin typeface="Arial" charset="0"/>
              </a:rPr>
              <a:t>сме</a:t>
            </a:r>
            <a:r>
              <a:rPr lang="ru-RU" sz="1400" b="1" smtClean="0">
                <a:latin typeface="Arial" charset="0"/>
              </a:rPr>
              <a:t>шивающиеся</a:t>
            </a:r>
          </a:p>
          <a:p>
            <a:pPr>
              <a:buFont typeface="Arial" charset="0"/>
              <a:buNone/>
            </a:pPr>
            <a:r>
              <a:rPr lang="ru-RU" sz="1400" b="1" smtClean="0">
                <a:latin typeface="Arial" charset="0"/>
              </a:rPr>
              <a:t>                                                           В. Брюсов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50A98AA-1D74-4894-B611-C14295098E3F}" type="datetime1">
              <a:rPr lang="ru-RU"/>
              <a:pPr>
                <a:defRPr/>
              </a:pPr>
              <a:t>28.01.2018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0BA084-0C77-46A4-9656-3CC6C1D202D6}" type="slidenum">
              <a:rPr lang="ru-RU"/>
              <a:pPr>
                <a:defRPr/>
              </a:pPr>
              <a:t>8</a:t>
            </a:fld>
            <a:endParaRPr lang="ru-RU"/>
          </a:p>
        </p:txBody>
      </p:sp>
      <p:pic>
        <p:nvPicPr>
          <p:cNvPr id="3081" name="Picture 4" descr="H:\Documents and Settings\Aida\Рабочий стол\НОвая ГРАФИКА сборник\КАРТИНКИ СБОРНИК_ школьные\s3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59113" y="2781300"/>
            <a:ext cx="2663825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>
          <a:xfrm>
            <a:off x="467544" y="5916612"/>
            <a:ext cx="8229600" cy="941388"/>
          </a:xfrm>
        </p:spPr>
        <p:txBody>
          <a:bodyPr/>
          <a:lstStyle/>
          <a:p>
            <a:pPr marL="285750" indent="-285750">
              <a:buFont typeface="Wingdings" pitchFamily="2" charset="2"/>
              <a:buChar char="v"/>
            </a:pPr>
            <a:r>
              <a:rPr lang="ru-RU" sz="1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Строки, связанные рифмой, не всегда оказываются рядом.</a:t>
            </a:r>
            <a:r>
              <a:rPr lang="ru-RU" sz="1800" dirty="0" smtClean="0">
                <a:latin typeface="Arial" charset="0"/>
              </a:rPr>
              <a:t/>
            </a:r>
            <a:br>
              <a:rPr lang="ru-RU" sz="1800" dirty="0" smtClean="0">
                <a:latin typeface="Arial" charset="0"/>
              </a:rPr>
            </a:br>
            <a:endParaRPr lang="ru-RU" sz="1800" dirty="0" smtClean="0">
              <a:latin typeface="Arial" charset="0"/>
            </a:endParaRPr>
          </a:p>
        </p:txBody>
      </p:sp>
      <p:sp>
        <p:nvSpPr>
          <p:cNvPr id="33799" name="Rectangl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dirty="0" smtClean="0">
                <a:solidFill>
                  <a:srgbClr val="FF0000"/>
                </a:solidFill>
                <a:latin typeface="Arial" charset="0"/>
              </a:rPr>
              <a:t>ПАРНАЯ (СМЕЖНАЯ)</a:t>
            </a:r>
            <a:r>
              <a:rPr lang="ru-RU" sz="1200" b="1" dirty="0" smtClean="0">
                <a:latin typeface="Arial" charset="0"/>
              </a:rPr>
              <a:t> – рифмуются две соседние </a:t>
            </a:r>
            <a:r>
              <a:rPr lang="ru-RU" sz="1200" b="1" dirty="0" err="1" smtClean="0">
                <a:latin typeface="Arial" charset="0"/>
              </a:rPr>
              <a:t>строки:аа</a:t>
            </a:r>
            <a:endParaRPr lang="ru-RU" sz="1200" b="1" dirty="0" smtClean="0">
              <a:latin typeface="Arial" charset="0"/>
            </a:endParaRPr>
          </a:p>
          <a:p>
            <a:pPr>
              <a:buFont typeface="Arial" charset="0"/>
              <a:buNone/>
            </a:pPr>
            <a:r>
              <a:rPr lang="ru-RU" sz="1200" b="1" dirty="0" smtClean="0">
                <a:solidFill>
                  <a:srgbClr val="FF0000"/>
                </a:solidFill>
                <a:latin typeface="Arial" charset="0"/>
              </a:rPr>
              <a:t>                                                  </a:t>
            </a:r>
          </a:p>
          <a:p>
            <a:pPr>
              <a:buFont typeface="Arial" charset="0"/>
              <a:buNone/>
            </a:pPr>
            <a:r>
              <a:rPr lang="ru-RU" sz="1200" b="1" dirty="0" smtClean="0">
                <a:solidFill>
                  <a:srgbClr val="FF0000"/>
                </a:solidFill>
                <a:latin typeface="Arial" charset="0"/>
              </a:rPr>
              <a:t>                                                 </a:t>
            </a:r>
            <a:r>
              <a:rPr lang="ru-RU" sz="1200" b="1" dirty="0" smtClean="0">
                <a:solidFill>
                  <a:srgbClr val="996600"/>
                </a:solidFill>
                <a:latin typeface="Arial" charset="0"/>
              </a:rPr>
              <a:t>Редеет облаков летучая гряда;</a:t>
            </a:r>
          </a:p>
          <a:p>
            <a:pPr>
              <a:buFont typeface="Arial" charset="0"/>
              <a:buNone/>
            </a:pPr>
            <a:r>
              <a:rPr lang="ru-RU" sz="1200" b="1" dirty="0" smtClean="0">
                <a:solidFill>
                  <a:srgbClr val="996600"/>
                </a:solidFill>
                <a:latin typeface="Arial" charset="0"/>
              </a:rPr>
              <a:t>                                                 Звезда печальная, вечерняя звезда…</a:t>
            </a:r>
          </a:p>
          <a:p>
            <a:pPr>
              <a:buFont typeface="Arial" charset="0"/>
              <a:buNone/>
            </a:pPr>
            <a:r>
              <a:rPr lang="ru-RU" sz="1200" b="1" dirty="0" smtClean="0">
                <a:solidFill>
                  <a:srgbClr val="996600"/>
                </a:solidFill>
                <a:latin typeface="Arial" charset="0"/>
              </a:rPr>
              <a:t>                                                                                                               </a:t>
            </a:r>
            <a:r>
              <a:rPr lang="ru-RU" sz="1200" b="1" dirty="0" smtClean="0">
                <a:latin typeface="Arial" charset="0"/>
              </a:rPr>
              <a:t>А. Пушкин</a:t>
            </a:r>
          </a:p>
          <a:p>
            <a:r>
              <a:rPr lang="ru-RU" sz="1200" b="1" dirty="0" smtClean="0">
                <a:solidFill>
                  <a:srgbClr val="FF0000"/>
                </a:solidFill>
                <a:latin typeface="Arial" charset="0"/>
              </a:rPr>
              <a:t>ПЕРЕКРЕСТНАЯ </a:t>
            </a:r>
            <a:r>
              <a:rPr lang="ru-RU" sz="1200" b="1" dirty="0" smtClean="0">
                <a:latin typeface="Arial" charset="0"/>
              </a:rPr>
              <a:t>– стихи рифмуются через строчку: </a:t>
            </a:r>
            <a:r>
              <a:rPr lang="ru-RU" sz="1200" b="1" dirty="0" err="1" smtClean="0">
                <a:latin typeface="Arial" charset="0"/>
              </a:rPr>
              <a:t>АбАб</a:t>
            </a:r>
            <a:endParaRPr lang="ru-RU" sz="1200" b="1" dirty="0" smtClean="0">
              <a:latin typeface="Arial" charset="0"/>
            </a:endParaRPr>
          </a:p>
          <a:p>
            <a:pPr>
              <a:buFont typeface="Arial" charset="0"/>
              <a:buNone/>
            </a:pPr>
            <a:endParaRPr lang="ru-RU" sz="1200" b="1" dirty="0" smtClean="0">
              <a:solidFill>
                <a:srgbClr val="FF0000"/>
              </a:solidFill>
              <a:latin typeface="Arial" charset="0"/>
            </a:endParaRPr>
          </a:p>
          <a:p>
            <a:pPr>
              <a:buFont typeface="Arial" charset="0"/>
              <a:buNone/>
            </a:pPr>
            <a:r>
              <a:rPr lang="ru-RU" sz="1200" b="1" dirty="0" smtClean="0">
                <a:solidFill>
                  <a:srgbClr val="FF0000"/>
                </a:solidFill>
                <a:latin typeface="Arial" charset="0"/>
              </a:rPr>
              <a:t>                                                 </a:t>
            </a:r>
            <a:r>
              <a:rPr lang="ru-RU" sz="1200" b="1" dirty="0" smtClean="0">
                <a:solidFill>
                  <a:srgbClr val="996600"/>
                </a:solidFill>
                <a:latin typeface="Arial" charset="0"/>
              </a:rPr>
              <a:t> Мой дядя самых честных правил,</a:t>
            </a:r>
          </a:p>
          <a:p>
            <a:pPr>
              <a:buFont typeface="Arial" charset="0"/>
              <a:buNone/>
            </a:pPr>
            <a:r>
              <a:rPr lang="ru-RU" sz="1200" b="1" dirty="0" smtClean="0">
                <a:solidFill>
                  <a:srgbClr val="996600"/>
                </a:solidFill>
                <a:latin typeface="Arial" charset="0"/>
              </a:rPr>
              <a:t>                                                  Когда не в шутку занемог,</a:t>
            </a:r>
          </a:p>
          <a:p>
            <a:pPr>
              <a:buFont typeface="Arial" charset="0"/>
              <a:buNone/>
            </a:pPr>
            <a:r>
              <a:rPr lang="ru-RU" sz="1200" b="1" dirty="0" smtClean="0">
                <a:solidFill>
                  <a:srgbClr val="996600"/>
                </a:solidFill>
                <a:latin typeface="Arial" charset="0"/>
              </a:rPr>
              <a:t>                                                  Он уважать себя заставил</a:t>
            </a:r>
          </a:p>
          <a:p>
            <a:pPr>
              <a:buFont typeface="Arial" charset="0"/>
              <a:buNone/>
            </a:pPr>
            <a:r>
              <a:rPr lang="ru-RU" sz="1200" b="1" dirty="0" smtClean="0">
                <a:solidFill>
                  <a:srgbClr val="996600"/>
                </a:solidFill>
                <a:latin typeface="Arial" charset="0"/>
              </a:rPr>
              <a:t>                                                  И лучше выдумать не мог…</a:t>
            </a:r>
          </a:p>
          <a:p>
            <a:pPr>
              <a:buFont typeface="Arial" charset="0"/>
              <a:buNone/>
            </a:pPr>
            <a:r>
              <a:rPr lang="ru-RU" sz="1200" b="1" dirty="0" smtClean="0">
                <a:solidFill>
                  <a:srgbClr val="996600"/>
                </a:solidFill>
                <a:latin typeface="Arial" charset="0"/>
              </a:rPr>
              <a:t>                                                                                                                 </a:t>
            </a:r>
            <a:r>
              <a:rPr lang="ru-RU" sz="1200" b="1" dirty="0" smtClean="0">
                <a:latin typeface="Arial" charset="0"/>
              </a:rPr>
              <a:t>А. Пушкин</a:t>
            </a:r>
          </a:p>
          <a:p>
            <a:r>
              <a:rPr lang="ru-RU" sz="1200" b="1" dirty="0" smtClean="0">
                <a:solidFill>
                  <a:srgbClr val="FF0000"/>
                </a:solidFill>
                <a:latin typeface="Arial" charset="0"/>
              </a:rPr>
              <a:t>КОЛЬЦЕВАЯ (ОПОЯСЫВАЮЩАЯ) </a:t>
            </a:r>
            <a:r>
              <a:rPr lang="ru-RU" sz="1200" b="1" dirty="0" smtClean="0">
                <a:latin typeface="Arial" charset="0"/>
              </a:rPr>
              <a:t>– </a:t>
            </a:r>
            <a:r>
              <a:rPr lang="ru-RU" sz="1200" b="1" dirty="0" err="1" smtClean="0">
                <a:latin typeface="Arial" charset="0"/>
              </a:rPr>
              <a:t>смежнорифмующиеся</a:t>
            </a:r>
            <a:r>
              <a:rPr lang="ru-RU" sz="1200" b="1" dirty="0" smtClean="0">
                <a:latin typeface="Arial" charset="0"/>
              </a:rPr>
              <a:t> строчки охватываются двумя</a:t>
            </a:r>
            <a:endParaRPr lang="ru-RU" sz="1200" b="1" dirty="0" smtClean="0">
              <a:solidFill>
                <a:srgbClr val="FF0000"/>
              </a:solidFill>
              <a:latin typeface="Arial" charset="0"/>
            </a:endParaRPr>
          </a:p>
          <a:p>
            <a:pPr>
              <a:buFont typeface="Arial" charset="0"/>
              <a:buNone/>
            </a:pPr>
            <a:r>
              <a:rPr lang="ru-RU" sz="1200" b="1" dirty="0" smtClean="0">
                <a:solidFill>
                  <a:srgbClr val="996600"/>
                </a:solidFill>
                <a:latin typeface="Arial" charset="0"/>
              </a:rPr>
              <a:t> </a:t>
            </a:r>
            <a:r>
              <a:rPr lang="ru-RU" sz="1200" b="1" dirty="0" smtClean="0">
                <a:latin typeface="Arial" charset="0"/>
              </a:rPr>
              <a:t>другими рифмующимися стихами: </a:t>
            </a:r>
            <a:r>
              <a:rPr lang="ru-RU" sz="1200" b="1" dirty="0" err="1" smtClean="0">
                <a:latin typeface="Arial" charset="0"/>
              </a:rPr>
              <a:t>АббА</a:t>
            </a:r>
            <a:endParaRPr lang="ru-RU" sz="1200" b="1" dirty="0" smtClean="0">
              <a:latin typeface="Arial" charset="0"/>
            </a:endParaRPr>
          </a:p>
          <a:p>
            <a:pPr>
              <a:buFont typeface="Arial" charset="0"/>
              <a:buNone/>
            </a:pPr>
            <a:endParaRPr lang="ru-RU" sz="1200" b="1" dirty="0" smtClean="0">
              <a:latin typeface="Arial" charset="0"/>
            </a:endParaRPr>
          </a:p>
          <a:p>
            <a:pPr>
              <a:buFont typeface="Arial" charset="0"/>
              <a:buNone/>
            </a:pPr>
            <a:r>
              <a:rPr lang="ru-RU" sz="1200" b="1" dirty="0" smtClean="0">
                <a:latin typeface="Arial" charset="0"/>
              </a:rPr>
              <a:t>                                                 </a:t>
            </a:r>
            <a:r>
              <a:rPr lang="ru-RU" sz="1200" b="1" dirty="0" smtClean="0">
                <a:solidFill>
                  <a:srgbClr val="996600"/>
                </a:solidFill>
                <a:latin typeface="Arial" charset="0"/>
              </a:rPr>
              <a:t>Кто неподвижно возвышался</a:t>
            </a:r>
          </a:p>
          <a:p>
            <a:pPr>
              <a:buFont typeface="Arial" charset="0"/>
              <a:buNone/>
            </a:pPr>
            <a:r>
              <a:rPr lang="ru-RU" sz="1200" b="1" dirty="0" smtClean="0">
                <a:solidFill>
                  <a:srgbClr val="996600"/>
                </a:solidFill>
                <a:latin typeface="Arial" charset="0"/>
              </a:rPr>
              <a:t>                                                 Во мраке медною главой,</a:t>
            </a:r>
          </a:p>
          <a:p>
            <a:pPr>
              <a:buFont typeface="Arial" charset="0"/>
              <a:buNone/>
            </a:pPr>
            <a:r>
              <a:rPr lang="ru-RU" sz="1200" b="1" dirty="0" smtClean="0">
                <a:solidFill>
                  <a:srgbClr val="996600"/>
                </a:solidFill>
                <a:latin typeface="Arial" charset="0"/>
              </a:rPr>
              <a:t>                                                 Того, чьей волей роковой</a:t>
            </a:r>
          </a:p>
          <a:p>
            <a:pPr>
              <a:buFont typeface="Arial" charset="0"/>
              <a:buNone/>
            </a:pPr>
            <a:r>
              <a:rPr lang="ru-RU" sz="1200" b="1" dirty="0" smtClean="0">
                <a:solidFill>
                  <a:srgbClr val="996600"/>
                </a:solidFill>
                <a:latin typeface="Arial" charset="0"/>
              </a:rPr>
              <a:t>                                                 Над морем город основался</a:t>
            </a:r>
          </a:p>
          <a:p>
            <a:pPr>
              <a:buFont typeface="Arial" charset="0"/>
              <a:buNone/>
            </a:pPr>
            <a:r>
              <a:rPr lang="ru-RU" sz="1200" b="1" dirty="0" smtClean="0">
                <a:solidFill>
                  <a:srgbClr val="996600"/>
                </a:solidFill>
                <a:latin typeface="Arial" charset="0"/>
              </a:rPr>
              <a:t>                                                                                                                  </a:t>
            </a:r>
            <a:r>
              <a:rPr lang="ru-RU" sz="1200" b="1" dirty="0" smtClean="0">
                <a:latin typeface="Arial" charset="0"/>
              </a:rPr>
              <a:t>А. Пушкин</a:t>
            </a:r>
          </a:p>
          <a:p>
            <a:pPr>
              <a:buFont typeface="Arial" charset="0"/>
              <a:buNone/>
            </a:pPr>
            <a:endParaRPr lang="ru-RU" sz="1200" b="1" dirty="0" smtClean="0">
              <a:solidFill>
                <a:srgbClr val="996600"/>
              </a:solidFill>
              <a:latin typeface="Arial" charset="0"/>
            </a:endParaRPr>
          </a:p>
        </p:txBody>
      </p:sp>
      <p:sp>
        <p:nvSpPr>
          <p:cNvPr id="33796" name="WordArt 4"/>
          <p:cNvSpPr>
            <a:spLocks noChangeArrowheads="1" noChangeShapeType="1" noTextEdit="1"/>
          </p:cNvSpPr>
          <p:nvPr/>
        </p:nvSpPr>
        <p:spPr bwMode="auto">
          <a:xfrm>
            <a:off x="1763712" y="620689"/>
            <a:ext cx="5544591" cy="884262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chemeClr val="accent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основные виды рифмовок:</a:t>
            </a:r>
          </a:p>
        </p:txBody>
      </p:sp>
      <p:pic>
        <p:nvPicPr>
          <p:cNvPr id="33800" name="Picture 4" descr="H:\Documents and Settings\Aida\Рабочий стол\НОвая ГРАФИКА сборник\КАРТИНКИ СБОРНИК_ школьные\s3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0788" y="4581525"/>
            <a:ext cx="2663825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1" name="Picture 4" descr="H:\Documents and Settings\Aida\Рабочий стол\НОвая ГРАФИКА сборник\КАРТИНКИ СБОРНИК_ школьные\s3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2636838"/>
            <a:ext cx="2663825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2" name="Picture 4" descr="H:\Documents and Settings\Aida\Рабочий стол\НОвая ГРАФИКА сборник\КАРТИНКИ СБОРНИК_ школьные\s3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0788" y="908050"/>
            <a:ext cx="2663825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0" fill="hold"/>
                                        <p:tgtEl>
                                          <p:spTgt spid="337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0" fill="hold"/>
                                        <p:tgtEl>
                                          <p:spTgt spid="337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0" fill="hold"/>
                                        <p:tgtEl>
                                          <p:spTgt spid="337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0" fill="hold"/>
                                        <p:tgtEl>
                                          <p:spTgt spid="337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0" fill="hold"/>
                                        <p:tgtEl>
                                          <p:spTgt spid="337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0" fill="hold"/>
                                        <p:tgtEl>
                                          <p:spTgt spid="337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0" fill="hold"/>
                                        <p:tgtEl>
                                          <p:spTgt spid="3379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0" fill="hold"/>
                                        <p:tgtEl>
                                          <p:spTgt spid="3379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0" fill="hold"/>
                                        <p:tgtEl>
                                          <p:spTgt spid="3379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0" fill="hold"/>
                                        <p:tgtEl>
                                          <p:spTgt spid="3379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0" fill="hold"/>
                                        <p:tgtEl>
                                          <p:spTgt spid="3379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0" fill="hold"/>
                                        <p:tgtEl>
                                          <p:spTgt spid="3379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0" fill="hold"/>
                                        <p:tgtEl>
                                          <p:spTgt spid="3379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0" fill="hold"/>
                                        <p:tgtEl>
                                          <p:spTgt spid="3379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Литература 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Литература 2</Template>
  <TotalTime>419</TotalTime>
  <Words>1374</Words>
  <Application>Microsoft Office PowerPoint</Application>
  <PresentationFormat>Экран (4:3)</PresentationFormat>
  <Paragraphs>192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Литература 2</vt:lpstr>
      <vt:lpstr>Творческая работа   по теме:Поэтические размеры. учасника литературной студии «Апрель» ученицы 10-А класса ГУ ЛНР «ЛОУ СШ№5» Филатовой Ирины</vt:lpstr>
      <vt:lpstr>Презентация PowerPoint</vt:lpstr>
      <vt:lpstr>Презентация PowerPoint</vt:lpstr>
      <vt:lpstr>Стихотворная речь – это речь, расчлененная на относительно короткие отрывки, соотносимые и соразмеримые между собой. Каждый из таких отрезков тоже называется стихом и на письме обычно выделяется в отдельную строку. Длину строк можно  измерить словами, слогами или группами слогов – стопами.   В связи с этим различают тоническую, силлабическую, силлабо-тоническую системы стихосложения.</vt:lpstr>
      <vt:lpstr>Рассмотрим  стихотворные примеры и образцы основных метров в силлабо – тонике. Их пять:</vt:lpstr>
      <vt:lpstr>Задание: определите стихотворные размеры</vt:lpstr>
      <vt:lpstr>Мы рассмотрели основные силлабо-тонические размеры. Однако стихотворение далеко не всегда состоит из равностопных стихов. </vt:lpstr>
      <vt:lpstr>Окончания стихотворной строки. Для названия окончания стихотворной строки, считая с последнего ударного слога, в стиховедении существует специальный термин – КЛАУЗУЛА. Созвучие клаузул в стихотворении называется РИФМОЙ. Их четыре типа:</vt:lpstr>
      <vt:lpstr>Строки, связанные рифмой, не всегда оказываются рядом. </vt:lpstr>
      <vt:lpstr>Вывод: определяя особенности силлабо-тонического построения стихотворения, мы должны будем выяснить: 1.Каким метром написано стихотворение; 2.Каким размером; 3.Тип рифмы; 4. Особенности рифмовки.</vt:lpstr>
      <vt:lpstr>Спасибо за внимание!</vt:lpstr>
    </vt:vector>
  </TitlesOfParts>
  <Company>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dc:description>http://aida.ucoz.ru</dc:description>
  <cp:lastModifiedBy>Ира</cp:lastModifiedBy>
  <cp:revision>7</cp:revision>
  <dcterms:created xsi:type="dcterms:W3CDTF">2009-10-19T16:42:28Z</dcterms:created>
  <dcterms:modified xsi:type="dcterms:W3CDTF">2018-01-28T15:11:54Z</dcterms:modified>
  <cp:category>шаблоны к Powerpoint</cp:category>
</cp:coreProperties>
</file>