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25" r:id="rId1"/>
  </p:sldMasterIdLst>
  <p:handoutMasterIdLst>
    <p:handoutMasterId r:id="rId29"/>
  </p:handoutMasterIdLst>
  <p:sldIdLst>
    <p:sldId id="256" r:id="rId2"/>
    <p:sldId id="284" r:id="rId3"/>
    <p:sldId id="291" r:id="rId4"/>
    <p:sldId id="276" r:id="rId5"/>
    <p:sldId id="308" r:id="rId6"/>
    <p:sldId id="290" r:id="rId7"/>
    <p:sldId id="313" r:id="rId8"/>
    <p:sldId id="288" r:id="rId9"/>
    <p:sldId id="289" r:id="rId10"/>
    <p:sldId id="271" r:id="rId11"/>
    <p:sldId id="287" r:id="rId12"/>
    <p:sldId id="283" r:id="rId13"/>
    <p:sldId id="286" r:id="rId14"/>
    <p:sldId id="275" r:id="rId15"/>
    <p:sldId id="285" r:id="rId16"/>
    <p:sldId id="302" r:id="rId17"/>
    <p:sldId id="279" r:id="rId18"/>
    <p:sldId id="294" r:id="rId19"/>
    <p:sldId id="307" r:id="rId20"/>
    <p:sldId id="295" r:id="rId21"/>
    <p:sldId id="312" r:id="rId22"/>
    <p:sldId id="310" r:id="rId23"/>
    <p:sldId id="281" r:id="rId24"/>
    <p:sldId id="304" r:id="rId25"/>
    <p:sldId id="305" r:id="rId26"/>
    <p:sldId id="311" r:id="rId27"/>
    <p:sldId id="303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CC0000"/>
    <a:srgbClr val="000099"/>
    <a:srgbClr val="FF9933"/>
    <a:srgbClr val="CCFF66"/>
    <a:srgbClr val="99FF33"/>
    <a:srgbClr val="6633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3" autoAdjust="0"/>
    <p:restoredTop sz="94671" autoAdjust="0"/>
  </p:normalViewPr>
  <p:slideViewPr>
    <p:cSldViewPr>
      <p:cViewPr>
        <p:scale>
          <a:sx n="77" d="100"/>
          <a:sy n="77" d="100"/>
        </p:scale>
        <p:origin x="-100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16B6F84-94ED-459D-9E15-516B549A8E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632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D6E5E1-159F-47B4-B0B4-D1B00AD9F09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1C3BC-1BAE-499E-A7CF-629B50CDCDB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14B95C-34C6-4756-93AF-A05DEA686B0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350C1-7366-4F0A-A472-2148AC6FB71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BE199D-5644-4DF5-98E1-F571D4DEAD0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54C94-C570-4B7E-8E9E-C0C3FDE0217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45BDA-C54B-486D-9514-77C17118DC7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E2AFD7-B1D7-452D-BA3C-70F5C68D9F2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5F829-52DF-44CA-9FE4-0FAB1AE7D4C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B0D14F-90C4-40F5-B2DE-A3DFB64271D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B68B3-B795-4802-AFBE-858888FED1A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01E7909-B2F5-43F1-967A-0E02A20F801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away.php?to=https://ltretynko.wixsite.com/mysite&amp;cc_key=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99"/>
            </a:gs>
            <a:gs pos="100000">
              <a:srgbClr val="007647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5"/>
          <p:cNvSpPr>
            <a:spLocks noChangeArrowheads="1" noChangeShapeType="1" noTextEdit="1"/>
          </p:cNvSpPr>
          <p:nvPr/>
        </p:nvSpPr>
        <p:spPr bwMode="auto">
          <a:xfrm>
            <a:off x="3492500" y="620688"/>
            <a:ext cx="5400675" cy="396877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395536" y="4149080"/>
            <a:ext cx="820891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uk-UA" alt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ТРЕТЫНКО ЛИЛИЯ НИКОЛАЕВНА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uk-UA" alt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УКРАИНСКИЙ И РУССКИЙ  ФИЛОЛОГ, СТАРШИЙ УЧИТЕЛЬ, УЧИТЕЛЬ </a:t>
            </a:r>
            <a:r>
              <a:rPr lang="ru-RU" alt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ВЫСШЕЙ</a:t>
            </a:r>
            <a:r>
              <a:rPr lang="uk-UA" alt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КАТЕГОРИИ.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uk-UA" alt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СТАЖ РАБОТ</a:t>
            </a:r>
            <a:r>
              <a:rPr lang="ru-RU" alt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Ы </a:t>
            </a:r>
            <a:r>
              <a:rPr lang="uk-UA" alt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</a:t>
            </a:r>
            <a:r>
              <a:rPr lang="uk-UA" alt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31ГОД.</a:t>
            </a:r>
            <a:endParaRPr lang="ru-RU" alt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341891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63" y="0"/>
            <a:ext cx="3913187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Рисунок 10" descr="CJYjr-Kdzo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49510">
            <a:off x="-60325" y="-663221"/>
            <a:ext cx="2771775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Рисунок 16" descr="DSC_05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8175"/>
            <a:ext cx="2540000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6988"/>
            <a:ext cx="2447925" cy="36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9300"/>
            <a:ext cx="328136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3860800"/>
            <a:ext cx="3557588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0923">
            <a:off x="4516438" y="-215900"/>
            <a:ext cx="2430462" cy="417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687763"/>
            <a:ext cx="3240088" cy="317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3" y="2427288"/>
            <a:ext cx="3192462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3" descr="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alt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обучения: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коллективная, групповая, индивидуальная, парная.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обучения: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таблицы, карточки, опорные схемы, аудио- и видеозаписи, презентации, выставка, иллюстрации.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Наряду с традиционными, провожу </a:t>
            </a:r>
            <a:r>
              <a:rPr lang="ru-RU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нетрадиционные формы уроков: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урок-сказка, урок-выпуск газетного номера, урок-семинар, урок-диспут, урок-защита  творческой работы, проекта, презентации, урок-ролевая игра,  урок-концерт, урок- </a:t>
            </a:r>
            <a:r>
              <a:rPr lang="ru-RU" altLang="ru-RU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квн</a:t>
            </a:r>
            <a:r>
              <a:rPr lang="ru-RU" alt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урок-молитва, урок-литературная гостиная, урок-письмо, урок- викторина, урок- заочная экскурсия, урок-</a:t>
            </a:r>
            <a:r>
              <a:rPr lang="ru-RU" altLang="ru-RU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alt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altLang="ru-RU" sz="2400" dirty="0" smtClean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8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64915"/>
            <a:ext cx="2598738" cy="3213100"/>
          </a:xfrm>
        </p:spPr>
      </p:pic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altLang="ru-RU" smtClean="0"/>
              <a:t>Творчі роботи учнів</a:t>
            </a:r>
            <a:endParaRPr lang="ru-RU" altLang="ru-RU" smtClean="0"/>
          </a:p>
        </p:txBody>
      </p:sp>
      <p:pic>
        <p:nvPicPr>
          <p:cNvPr id="17411" name="Рисунок 4" descr="Фото017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-134938"/>
            <a:ext cx="6227762" cy="393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723">
            <a:off x="-161925" y="2995613"/>
            <a:ext cx="3589338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4765675"/>
            <a:ext cx="3203575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454525"/>
            <a:ext cx="3713163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541463"/>
            <a:ext cx="4897437" cy="390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325" y="80963"/>
            <a:ext cx="2098675" cy="393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88" y="3357563"/>
            <a:ext cx="2605087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4033">
            <a:off x="2282834" y="2493133"/>
            <a:ext cx="156368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3" descr="0_702e5_44a04ecd_X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457200" y="404813"/>
            <a:ext cx="8229600" cy="5721350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altLang="ru-RU" i="1" dirty="0" smtClean="0">
                <a:solidFill>
                  <a:srgbClr val="00B0F0"/>
                </a:solidFill>
                <a:latin typeface="Arial Black" pitchFamily="34" charset="0"/>
                <a:cs typeface="Aharoni" pitchFamily="2" charset="-79"/>
              </a:rPr>
              <a:t>   Виды работ, развивающие академическую одаренность учеников :</a:t>
            </a:r>
          </a:p>
          <a:p>
            <a:pPr>
              <a:buFont typeface="Arial" charset="0"/>
              <a:buNone/>
            </a:pPr>
            <a:r>
              <a:rPr lang="ru-RU" altLang="ru-RU" sz="2400" i="1" dirty="0" smtClean="0">
                <a:latin typeface="Arial Black" pitchFamily="34" charset="0"/>
                <a:cs typeface="Aharoni" pitchFamily="2" charset="-79"/>
              </a:rPr>
              <a:t>   </a:t>
            </a:r>
            <a:r>
              <a:rPr lang="ru-RU" altLang="ru-RU" sz="2400" i="1" dirty="0" smtClean="0">
                <a:solidFill>
                  <a:schemeClr val="tx1"/>
                </a:solidFill>
                <a:latin typeface="Arial Black" pitchFamily="34" charset="0"/>
                <a:cs typeface="Aharoni" pitchFamily="2" charset="-79"/>
              </a:rPr>
              <a:t>мини-сочинения, эссе, предполагающие выражение собственного мнения, </a:t>
            </a:r>
            <a:r>
              <a:rPr lang="ru-RU" altLang="ru-RU" sz="2400" i="1" dirty="0" err="1" smtClean="0">
                <a:solidFill>
                  <a:schemeClr val="tx1"/>
                </a:solidFill>
                <a:latin typeface="Arial Black" pitchFamily="34" charset="0"/>
                <a:cs typeface="Aharoni" pitchFamily="2" charset="-79"/>
              </a:rPr>
              <a:t>синквейны</a:t>
            </a:r>
            <a:r>
              <a:rPr lang="ru-RU" altLang="ru-RU" sz="2400" i="1" dirty="0" smtClean="0">
                <a:solidFill>
                  <a:schemeClr val="tx1"/>
                </a:solidFill>
                <a:latin typeface="Arial Black" pitchFamily="34" charset="0"/>
                <a:cs typeface="Aharoni" pitchFamily="2" charset="-79"/>
              </a:rPr>
              <a:t>, акростихи, опорная схема-пиктограмма, интервью, кроссворд, инсценированные диалоги, письмо литературному персонажу, карта-загадка с цитатами о  литературном герое, памятник литературному герою, символический рисунок-впечатление от произведения, символический портрет   настроения, героя, ситуации  в музыке, цвете, символе.</a:t>
            </a:r>
            <a:endParaRPr lang="ru-RU" altLang="ru-RU" sz="2400" dirty="0" smtClean="0">
              <a:solidFill>
                <a:schemeClr val="tx1"/>
              </a:solidFill>
              <a:latin typeface="Arial Black" pitchFamily="34" charset="0"/>
              <a:cs typeface="Aharoni" pitchFamily="2" charset="-79"/>
            </a:endParaRPr>
          </a:p>
          <a:p>
            <a:endParaRPr lang="ru-RU" altLang="ru-RU" sz="2400" dirty="0" smtClean="0">
              <a:latin typeface="Arial Black" pitchFamily="34" charset="0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912"/>
            <a:ext cx="20161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399" y="188912"/>
            <a:ext cx="2044912" cy="282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00" y="237109"/>
            <a:ext cx="2160240" cy="279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Объект 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752" y="188912"/>
            <a:ext cx="2097087" cy="2895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61999"/>
            <a:ext cx="4336294" cy="3083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51" y="3127221"/>
            <a:ext cx="2193827" cy="30689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3" y="3163752"/>
            <a:ext cx="2144917" cy="3033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8" y="0"/>
            <a:ext cx="3951287" cy="3341688"/>
          </a:xfrm>
        </p:spPr>
      </p:pic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 </a:t>
            </a:r>
          </a:p>
        </p:txBody>
      </p:sp>
      <p:pic>
        <p:nvPicPr>
          <p:cNvPr id="2048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0" y="-15875"/>
            <a:ext cx="2546350" cy="351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2997200"/>
            <a:ext cx="2627312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3352800"/>
            <a:ext cx="244792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-28575"/>
            <a:ext cx="3033712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3341688"/>
            <a:ext cx="44069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9" descr="88080296.jpg"/>
          <p:cNvPicPr>
            <a:picLocks noChangeAspect="1"/>
          </p:cNvPicPr>
          <p:nvPr/>
        </p:nvPicPr>
        <p:blipFill>
          <a:blip r:embed="rId2">
            <a:lum brigh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7763" y="-458788"/>
            <a:ext cx="2916237" cy="3976688"/>
          </a:xfrm>
        </p:spPr>
      </p:pic>
      <p:sp>
        <p:nvSpPr>
          <p:cNvPr id="2150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1508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3913" y="-23813"/>
            <a:ext cx="3575051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8" y="-34925"/>
            <a:ext cx="3976687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2892425"/>
            <a:ext cx="5019676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826" y="4581128"/>
            <a:ext cx="3148562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-34925"/>
            <a:ext cx="1444625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8" y="3100388"/>
            <a:ext cx="4535487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57209">
            <a:off x="3806825" y="1333339"/>
            <a:ext cx="2397125" cy="331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99392"/>
            <a:ext cx="9525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Содержимое 4"/>
          <p:cNvSpPr>
            <a:spLocks noGrp="1"/>
          </p:cNvSpPr>
          <p:nvPr>
            <p:ph idx="1"/>
          </p:nvPr>
        </p:nvSpPr>
        <p:spPr>
          <a:xfrm>
            <a:off x="250825" y="404813"/>
            <a:ext cx="7850188" cy="6048375"/>
          </a:xfrm>
        </p:spPr>
        <p:txBody>
          <a:bodyPr>
            <a:normAutofit lnSpcReduction="1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2016-2017г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2016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г.,май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- 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подготовила и  курировала участие в поэтических конкурсах  </a:t>
            </a:r>
            <a:r>
              <a:rPr lang="ru-RU" sz="1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Насеткиной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А. (11 А </a:t>
            </a:r>
            <a:r>
              <a:rPr lang="ru-RU" sz="1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кл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.)  (1 Республиканский литературный интернет-конкурс «Вдохновение </a:t>
            </a:r>
            <a:r>
              <a:rPr lang="ru-RU" sz="1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online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»; республиканский литературный детско-юношеский конкурс ЛИЯ «И пробуждается поэзия во мне»).</a:t>
            </a:r>
            <a:endParaRPr lang="ru-RU" sz="1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. 2016г.,май- на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имя администрации школы было прислано ректором  Луганской государственной академии культуры и искусств им.  М. </a:t>
            </a:r>
            <a:r>
              <a:rPr lang="ru-RU" sz="1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Матусовского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 В.Л. Филипповым  письмо-благодарность за профессионализм в работе, умелое наставничество, творческий подход к подготовке уч-ся к литературным творческим конкурсам (№291 от 17.05.2016 г.)</a:t>
            </a:r>
            <a:endParaRPr lang="ru-RU" sz="1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3.Разработала </a:t>
            </a:r>
            <a:r>
              <a:rPr lang="uk-UA" sz="1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разделы</a:t>
            </a:r>
            <a:r>
              <a:rPr lang="uk-UA" sz="1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uk-UA" sz="1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дидактический</a:t>
            </a:r>
            <a:r>
              <a:rPr lang="uk-UA" sz="1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uk-UA" sz="1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материал</a:t>
            </a:r>
            <a:r>
              <a:rPr lang="uk-UA" sz="1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к темам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 и технический аппарат учебников  для 5 класса «Укр.</a:t>
            </a:r>
            <a:r>
              <a:rPr lang="ru-RU" sz="1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мова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»;для 6 класса «</a:t>
            </a:r>
            <a:r>
              <a:rPr lang="ru-RU" sz="1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Укр.л</a:t>
            </a:r>
            <a:r>
              <a:rPr lang="uk-UA" sz="1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ітература</a:t>
            </a:r>
            <a:r>
              <a:rPr lang="uk-UA" sz="1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» (ЛНР).</a:t>
            </a:r>
            <a:r>
              <a:rPr lang="uk-UA" sz="1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Благодарность</a:t>
            </a:r>
            <a:r>
              <a:rPr lang="uk-UA" sz="1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с </a:t>
            </a:r>
            <a:r>
              <a:rPr lang="uk-UA" sz="1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занесением</a:t>
            </a:r>
            <a:r>
              <a:rPr lang="uk-UA" sz="1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uk-UA" sz="1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Департамента</a:t>
            </a:r>
            <a:r>
              <a:rPr lang="uk-UA" sz="1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uk-UA" sz="1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образования</a:t>
            </a:r>
            <a:r>
              <a:rPr lang="uk-UA" sz="1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и науки ЛНР за </a:t>
            </a:r>
            <a:r>
              <a:rPr lang="uk-UA" sz="1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активное</a:t>
            </a:r>
            <a:r>
              <a:rPr lang="uk-UA" sz="1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uk-UA" sz="1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участие</a:t>
            </a:r>
            <a:r>
              <a:rPr lang="uk-UA" sz="1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в </a:t>
            </a:r>
            <a:r>
              <a:rPr lang="uk-UA" sz="1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разработке</a:t>
            </a:r>
            <a:r>
              <a:rPr lang="uk-UA" sz="1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uk-UA" sz="1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учебников</a:t>
            </a:r>
            <a:r>
              <a:rPr lang="uk-UA" sz="1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по </a:t>
            </a:r>
            <a:r>
              <a:rPr lang="uk-UA" sz="1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украинскому</a:t>
            </a:r>
            <a:r>
              <a:rPr lang="uk-UA" sz="1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uk-UA" sz="1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языку</a:t>
            </a:r>
            <a:r>
              <a:rPr lang="uk-UA" sz="1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и </a:t>
            </a:r>
            <a:r>
              <a:rPr lang="uk-UA" sz="1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литературе</a:t>
            </a:r>
            <a:r>
              <a:rPr lang="uk-UA" sz="1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1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eaLnBrk="1" hangingPunct="1"/>
            <a:endParaRPr lang="uk-UA" altLang="ru-RU" sz="1800" b="1" dirty="0" smtClean="0">
              <a:latin typeface="Arial Black" pitchFamily="34" charset="0"/>
            </a:endParaRPr>
          </a:p>
          <a:p>
            <a:pPr eaLnBrk="1" hangingPunct="1"/>
            <a:endParaRPr lang="uk-UA" altLang="ru-RU" sz="1800" b="1" dirty="0" smtClean="0">
              <a:latin typeface="Arial Black" pitchFamily="34" charset="0"/>
            </a:endParaRPr>
          </a:p>
          <a:p>
            <a:pPr eaLnBrk="1" hangingPunct="1"/>
            <a:endParaRPr lang="uk-UA" altLang="ru-RU" sz="1800" b="1" dirty="0" smtClean="0">
              <a:latin typeface="Arial Black" pitchFamily="34" charset="0"/>
            </a:endParaRPr>
          </a:p>
          <a:p>
            <a:pPr eaLnBrk="1" hangingPunct="1"/>
            <a:endParaRPr lang="uk-UA" altLang="ru-RU" sz="1800" b="1" dirty="0" smtClean="0">
              <a:latin typeface="Arial Black" pitchFamily="34" charset="0"/>
            </a:endParaRPr>
          </a:p>
          <a:p>
            <a:pPr eaLnBrk="1" hangingPunct="1"/>
            <a:endParaRPr lang="uk-UA" altLang="ru-RU" sz="1800" b="1" dirty="0" smtClean="0">
              <a:latin typeface="Arial Black" pitchFamily="34" charset="0"/>
            </a:endParaRPr>
          </a:p>
          <a:p>
            <a:pPr eaLnBrk="1" hangingPunct="1"/>
            <a:endParaRPr lang="uk-UA" altLang="ru-RU" sz="1800" b="1" dirty="0" smtClean="0">
              <a:latin typeface="Arial Black" pitchFamily="34" charset="0"/>
            </a:endParaRPr>
          </a:p>
          <a:p>
            <a:pPr eaLnBrk="1" hangingPunct="1"/>
            <a:endParaRPr lang="uk-UA" altLang="ru-RU" sz="1800" b="1" dirty="0" smtClean="0">
              <a:latin typeface="Arial Black" pitchFamily="34" charset="0"/>
            </a:endParaRPr>
          </a:p>
          <a:p>
            <a:pPr eaLnBrk="1" hangingPunct="1"/>
            <a:endParaRPr lang="uk-UA" altLang="ru-RU" sz="1800" b="1" dirty="0" smtClean="0">
              <a:latin typeface="Arial Black" pitchFamily="34" charset="0"/>
            </a:endParaRPr>
          </a:p>
          <a:p>
            <a:pPr eaLnBrk="1" hangingPunct="1"/>
            <a:endParaRPr lang="uk-UA" altLang="ru-RU" sz="1800" b="1" dirty="0" smtClean="0">
              <a:latin typeface="Arial Black" pitchFamily="34" charset="0"/>
            </a:endParaRPr>
          </a:p>
          <a:p>
            <a:pPr eaLnBrk="1" hangingPunct="1"/>
            <a:endParaRPr lang="uk-UA" altLang="ru-RU" sz="1800" b="1" dirty="0" smtClean="0">
              <a:latin typeface="Arial Black" pitchFamily="34" charset="0"/>
            </a:endParaRPr>
          </a:p>
          <a:p>
            <a:pPr eaLnBrk="1" hangingPunct="1"/>
            <a:endParaRPr lang="uk-UA" altLang="ru-RU" sz="1800" b="1" dirty="0" smtClean="0">
              <a:latin typeface="Arial Black" pitchFamily="34" charset="0"/>
            </a:endParaRPr>
          </a:p>
          <a:p>
            <a:pPr eaLnBrk="1" hangingPunct="1"/>
            <a:endParaRPr lang="uk-UA" altLang="ru-RU" sz="1800" b="1" dirty="0" smtClean="0">
              <a:latin typeface="Arial Black" pitchFamily="34" charset="0"/>
            </a:endParaRPr>
          </a:p>
          <a:p>
            <a:pPr eaLnBrk="1" hangingPunct="1"/>
            <a:endParaRPr lang="ru-RU" altLang="ru-RU" sz="1800" b="1" dirty="0" smtClean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5" descr="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Содержимое 2"/>
          <p:cNvSpPr>
            <a:spLocks noGrp="1"/>
          </p:cNvSpPr>
          <p:nvPr>
            <p:ph idx="1"/>
          </p:nvPr>
        </p:nvSpPr>
        <p:spPr>
          <a:xfrm>
            <a:off x="2124075" y="1341438"/>
            <a:ext cx="5976938" cy="4464050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uk-UA" altLang="ru-RU" sz="1900" b="1" dirty="0" smtClean="0">
                <a:solidFill>
                  <a:schemeClr val="bg1"/>
                </a:solidFill>
                <a:latin typeface="Arial Black" pitchFamily="34" charset="0"/>
              </a:rPr>
              <a:t>      </a:t>
            </a:r>
            <a:endParaRPr lang="ru-RU" altLang="ru-RU" sz="18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32656"/>
            <a:ext cx="8784976" cy="589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2017-2018 уч. г.</a:t>
            </a:r>
            <a:endParaRPr lang="ru-RU" sz="14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1.Провела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у роки : «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Что в имени тебе моем» ( Лексикология. 10 кл.,10-А </a:t>
            </a:r>
            <a:r>
              <a:rPr lang="ru-RU" b="1" dirty="0" err="1">
                <a:latin typeface="Times New Roman"/>
                <a:ea typeface="Times New Roman"/>
                <a:cs typeface="Times New Roman"/>
              </a:rPr>
              <a:t>кл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. Дни науки); «</a:t>
            </a:r>
            <a:r>
              <a:rPr lang="ru-RU" b="1" dirty="0" err="1" smtClean="0">
                <a:latin typeface="Times New Roman"/>
                <a:ea typeface="Times New Roman"/>
                <a:cs typeface="Times New Roman"/>
              </a:rPr>
              <a:t>ФранкоІ.Я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. Урок-</a:t>
            </a:r>
            <a:r>
              <a:rPr lang="ru-RU" b="1" dirty="0" err="1" smtClean="0">
                <a:latin typeface="Times New Roman"/>
                <a:ea typeface="Times New Roman"/>
                <a:cs typeface="Times New Roman"/>
              </a:rPr>
              <a:t>підготовка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до контрольного твору-роздуму за лірикою І.Я.Франка»(10-А кл.);«Жінки Т.Шевченка»(неделя Т.Шевченко в школе-9-А,10-А кл.).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2.Под руководством учителя вышли :2 школьные  газеты (</a:t>
            </a:r>
            <a:r>
              <a:rPr lang="ru-RU" b="1" dirty="0" err="1">
                <a:latin typeface="Times New Roman"/>
                <a:ea typeface="Times New Roman"/>
                <a:cs typeface="Times New Roman"/>
              </a:rPr>
              <a:t>Шевч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. неделя) 9 –А,10-А,Б </a:t>
            </a:r>
            <a:r>
              <a:rPr lang="ru-RU" b="1" dirty="0" err="1">
                <a:latin typeface="Times New Roman"/>
                <a:ea typeface="Times New Roman"/>
                <a:cs typeface="Times New Roman"/>
              </a:rPr>
              <a:t>кл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.,листовка к школьному конкурсу «</a:t>
            </a:r>
            <a:r>
              <a:rPr lang="ru-RU" b="1" dirty="0" err="1">
                <a:latin typeface="Times New Roman"/>
                <a:ea typeface="Times New Roman"/>
                <a:cs typeface="Times New Roman"/>
              </a:rPr>
              <a:t>Діалектизми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 в </a:t>
            </a:r>
            <a:r>
              <a:rPr lang="ru-RU" b="1" dirty="0" err="1">
                <a:latin typeface="Times New Roman"/>
                <a:ea typeface="Times New Roman"/>
                <a:cs typeface="Times New Roman"/>
              </a:rPr>
              <a:t>Донбасі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» (9-А </a:t>
            </a:r>
            <a:r>
              <a:rPr lang="ru-RU" b="1" dirty="0" err="1">
                <a:latin typeface="Times New Roman"/>
                <a:ea typeface="Times New Roman"/>
                <a:cs typeface="Times New Roman"/>
              </a:rPr>
              <a:t>кл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.);-литературной студией АПРЕЛЬ (рук. </a:t>
            </a:r>
            <a:r>
              <a:rPr lang="ru-RU" b="1" dirty="0" err="1">
                <a:latin typeface="Times New Roman"/>
                <a:ea typeface="Times New Roman"/>
                <a:cs typeface="Times New Roman"/>
              </a:rPr>
              <a:t>Третынко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 Л.Н.) выпущена газета к 60-летию школы.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3.Участие в олимпиадах и конкурсах ЛНР и РФ: 1) конкурсная работа участницы литературного кружка "АПРЕЛЬ" </a:t>
            </a:r>
            <a:r>
              <a:rPr lang="ru-RU" b="1" dirty="0" err="1">
                <a:latin typeface="Times New Roman"/>
                <a:ea typeface="Times New Roman"/>
                <a:cs typeface="Times New Roman"/>
              </a:rPr>
              <a:t>Букреевой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 Е., 6-А </a:t>
            </a:r>
            <a:r>
              <a:rPr lang="ru-RU" b="1" dirty="0" err="1">
                <a:latin typeface="Times New Roman"/>
                <a:ea typeface="Times New Roman"/>
                <a:cs typeface="Times New Roman"/>
              </a:rPr>
              <a:t>кл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. (руководитель </a:t>
            </a:r>
            <a:r>
              <a:rPr lang="ru-RU" b="1" dirty="0" err="1">
                <a:latin typeface="Times New Roman"/>
                <a:ea typeface="Times New Roman"/>
                <a:cs typeface="Times New Roman"/>
              </a:rPr>
              <a:t>Третынко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 Л.Н.) "Мой самый родной человек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". Международный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литературный конкурс "Родное сердце". Вектор-</a:t>
            </a:r>
            <a:r>
              <a:rPr lang="ru-RU" b="1" dirty="0" err="1">
                <a:latin typeface="Times New Roman"/>
                <a:ea typeface="Times New Roman"/>
                <a:cs typeface="Times New Roman"/>
              </a:rPr>
              <a:t>успеха.РФ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. Работа размещена в электронном виде в сборнике конкурсных работ конкурса «Родное сердце»;2) Конкурсная работа Смирновой Е.(9-А </a:t>
            </a:r>
            <a:r>
              <a:rPr lang="ru-RU" b="1" dirty="0" err="1">
                <a:latin typeface="Times New Roman"/>
                <a:ea typeface="Times New Roman"/>
                <a:cs typeface="Times New Roman"/>
              </a:rPr>
              <a:t>кл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.) на открытый конкурс ЛНР «Молодые голоса» в номинации «Проза» (Молодежная библиотека г. Луганска)- 3 место и денежная премия -3250 р.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39752" cy="331122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-17220"/>
            <a:ext cx="2356245" cy="33345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-100622"/>
            <a:ext cx="2415178" cy="34179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610" y="-95261"/>
            <a:ext cx="2411390" cy="34126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352" y="3104736"/>
            <a:ext cx="2698425" cy="38188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3167"/>
            <a:ext cx="2685243" cy="38001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55" y="3104736"/>
            <a:ext cx="2626497" cy="37170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522" y="3317349"/>
            <a:ext cx="2519392" cy="35406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3375">
            <a:off x="2771800" y="1124744"/>
            <a:ext cx="2640079" cy="37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10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97b551e7dd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8888" y="2132856"/>
            <a:ext cx="7561262" cy="2951907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None/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академической одаренности, творческих способностей  учеников  через стимулирование   духовно-</a:t>
            </a:r>
            <a:r>
              <a:rPr lang="ru-RU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катарсической</a:t>
            </a: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активности </a:t>
            </a:r>
            <a:r>
              <a:rPr lang="ru-RU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обучащихся</a:t>
            </a: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привлечение их  в коллективное творческое дело.</a:t>
            </a:r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187625" y="620713"/>
            <a:ext cx="7499176" cy="1512143"/>
          </a:xfrm>
        </p:spPr>
        <p:txBody>
          <a:bodyPr>
            <a:normAutofit/>
          </a:bodyPr>
          <a:lstStyle/>
          <a:p>
            <a:r>
              <a:rPr lang="ru-RU" altLang="ru-RU" sz="3200" b="1" dirty="0" smtClean="0">
                <a:solidFill>
                  <a:srgbClr val="FF0000"/>
                </a:solidFill>
              </a:rPr>
              <a:t>Методическая проблема, над   которой работает  учитель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3" descr="0_702e5_44a04ecd_X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Содержимое 2"/>
          <p:cNvSpPr>
            <a:spLocks noGrp="1"/>
          </p:cNvSpPr>
          <p:nvPr>
            <p:ph idx="1"/>
          </p:nvPr>
        </p:nvSpPr>
        <p:spPr>
          <a:xfrm>
            <a:off x="179388" y="0"/>
            <a:ext cx="8785100" cy="685800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Олимпиада по предмету :украинский язык и литература 9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кл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Смирнова Е.(3 место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).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Учитель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 отчетный период получила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грамоту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«Благодарность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проекта «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Инфоурок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 За вклад в развитие крупнейшей онлайн-библиотеки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РФ методических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разработок для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учителей»; грамоту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проекта «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Инфоурок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 «За активное использование ИКТ в работе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педагога» ;грамоту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проекта «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Инфоурок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 За высокий профессионализм, проявленный в процессе создания и развития собственного учительского сайта в рамках проекта "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Инфоурок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".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                                     2018-2019</a:t>
            </a:r>
            <a:endParaRPr lang="ru-RU" sz="1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1.Приняла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участие в методической работе по предмету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установча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серпнева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конференція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вчителів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укр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мови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та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літератури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(СШ№ 20), август 2018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г;психолого-педагогическая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конференция,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педуниверситет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им. Т.Шевченко,30.10.2018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г.,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мастер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-классы,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сертификат;городской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семинар украинских филологов ,СШ№52.13.02.19г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.;городской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семинар украинских филологов ,СШ№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49.10.04.19г.;научно-практическая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конференция с международным участием «Восточнославянская филология в контексте культуры»,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педуниверсистет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им Т.Шевченко,18.0419г.,сертификат.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82"/>
            <a:ext cx="9144000" cy="684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548680"/>
            <a:ext cx="7992888" cy="5556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31B6FD"/>
              </a:buClr>
              <a:buSzPct val="100000"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2.Написала статью для участия  в Международной конференции в г. Витебске  «Развитие языковой личности обучающегося и его литературно-творческих способностей средствами родного языка на занятиях школьного литературного кружка»(из опыта кружковой работы).,февраль 2019 г.</a:t>
            </a:r>
          </a:p>
          <a:p>
            <a:pPr lvl="0" fontAlgn="auto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31B6FD"/>
              </a:buClr>
              <a:buSzPct val="100000"/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3. Прошла  курсовую  дистанционную  переподготовку (украинская филология)  в ГУ ДПО ЛНР  «РЕСПУБЛИКАНСКИЙ  ЦЕНТР  РАЗВИТИЯ ОБРАЗОВАНИЯ», май 2019 </a:t>
            </a:r>
            <a:r>
              <a:rPr lang="ru-RU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г.,сертификат</a:t>
            </a:r>
            <a:r>
              <a:rPr lang="ru-RU" b="1" dirty="0">
                <a:solidFill>
                  <a:srgbClr val="073E87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lvl="0" fontAlgn="auto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31B6FD"/>
              </a:buClr>
              <a:buSzPct val="100000"/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4.Создала и реализовала  на базе 10-А, 11-Б </a:t>
            </a:r>
            <a:r>
              <a:rPr lang="ru-RU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кл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. арт-проект «Шевченко. Весна человеческого духа» (5  тематических </a:t>
            </a:r>
            <a:r>
              <a:rPr lang="ru-RU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газет:Коряка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Л.,Архипова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Е.,</a:t>
            </a:r>
            <a:r>
              <a:rPr lang="ru-RU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Зюбан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С.,</a:t>
            </a:r>
            <a:r>
              <a:rPr lang="ru-RU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Козюбердин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Д.,</a:t>
            </a:r>
            <a:r>
              <a:rPr lang="ru-RU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Вениковы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К.,Н.,Олейник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В.,Акименко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М.; </a:t>
            </a:r>
            <a:r>
              <a:rPr lang="ru-RU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макрооткрыток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- Ивченко </a:t>
            </a:r>
            <a:r>
              <a:rPr lang="ru-RU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А.,Попова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Е. ,бумажная пластика на стене и </a:t>
            </a:r>
            <a:r>
              <a:rPr lang="ru-RU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захалявная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книжечка из ссылки </a:t>
            </a:r>
            <a:r>
              <a:rPr lang="ru-RU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Т.Шевченко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– Громова </a:t>
            </a:r>
            <a:r>
              <a:rPr lang="ru-RU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Д.,Чумакова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Е.).В рамках внеклассной работы по предмету (неделя памяти </a:t>
            </a:r>
            <a:r>
              <a:rPr lang="ru-RU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Т.Шевченко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)  провела Конкурс выразительного чтения «Кобзаря» </a:t>
            </a:r>
            <a:r>
              <a:rPr lang="ru-RU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Т.Шевченко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– 8-А,Б ; 5-А ,7-А классы, март 2019 г..</a:t>
            </a:r>
            <a:endParaRPr lang="ru-RU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2759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63"/>
            <a:ext cx="2292721" cy="322100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2278955" cy="33569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83" y="-30015"/>
            <a:ext cx="2376264" cy="33383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3902"/>
            <a:ext cx="2491706" cy="3624098"/>
          </a:xfrm>
          <a:prstGeom prst="rect">
            <a:avLst/>
          </a:prstGeom>
        </p:spPr>
      </p:pic>
      <p:pic>
        <p:nvPicPr>
          <p:cNvPr id="1026" name="Picture 2" descr="C:\Users\Лилия\Desktop\на сайт\грамоты\инфоурок 2020\Свидетельство проекта infourok.ru №47099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970" y="3233902"/>
            <a:ext cx="2457285" cy="362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илия\Desktop\на сайт\грамоты\инфоурок 2020\Свидетельство проекта infourok.ru №СЮ3677595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948" y="0"/>
            <a:ext cx="2365052" cy="330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Лилия\Desktop\на сайт\грамоты\инфоурок 2020\Свидетельство проекта infourok.ru №ЦЯ518262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75" y="3233902"/>
            <a:ext cx="2506972" cy="362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Лилия\Desktop\на сайт\грамоты\инфоурок 2020\Свидетельство проекта infourok.ru №ЩВ83250630 (1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948" y="3308360"/>
            <a:ext cx="2365052" cy="354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49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9540552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Содержимое 2"/>
          <p:cNvSpPr>
            <a:spLocks noGrp="1"/>
          </p:cNvSpPr>
          <p:nvPr>
            <p:ph idx="1"/>
          </p:nvPr>
        </p:nvSpPr>
        <p:spPr>
          <a:xfrm>
            <a:off x="323528" y="332656"/>
            <a:ext cx="8352928" cy="6525345"/>
          </a:xfrm>
        </p:spPr>
        <p:txBody>
          <a:bodyPr>
            <a:normAutofit lnSpcReduction="1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5.Разработала задания для проведения  школьной олимпиады по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укр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. языку и литературе -7,8,10,11 – е классы; для проведения 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квеста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-Дни науки (апрель 2019 г.7-11 классы (украинский язык и литература).</a:t>
            </a:r>
            <a:endParaRPr lang="ru-RU" sz="1800" dirty="0" smtClean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6.Подготовила команду для участия в городской олимпиаде по украинскому языку и литературе. Ткаченко Е.(7-А),Хоменко А.(8-А),Рада М.(10-А),Есипова В.(11-А).</a:t>
            </a:r>
            <a:endParaRPr lang="ru-RU" sz="1800" dirty="0" smtClean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2019-2020г.</a:t>
            </a:r>
            <a:endParaRPr lang="ru-RU" sz="1800" dirty="0" smtClean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1.Прошла </a:t>
            </a:r>
            <a:r>
              <a:rPr lang="uk-UA" alt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</a:t>
            </a:r>
            <a:r>
              <a:rPr lang="uk-UA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удостоверение о повышении квалификации АА№007178,русский язык и литература,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ГУ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доп.проф.образования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ЛНР «РЦРО».  </a:t>
            </a: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lvl="0" indent="0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None/>
            </a:pPr>
            <a:r>
              <a:rPr lang="uk-UA" alt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2.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Выступления на заседаниях МО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lvl="0" indent="0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«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Особенности  и приемы развития  устной и письменной речи учащихся на уроках литературы»;</a:t>
            </a: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lvl="0" indent="0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-«</a:t>
            </a:r>
            <a:r>
              <a:rPr lang="uk-UA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Преподавание</a:t>
            </a:r>
            <a:r>
              <a:rPr lang="uk-UA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</a:t>
            </a:r>
            <a:r>
              <a:rPr lang="uk-UA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русского</a:t>
            </a:r>
            <a:r>
              <a:rPr lang="uk-UA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</a:t>
            </a:r>
            <a:r>
              <a:rPr lang="uk-UA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языка</a:t>
            </a:r>
            <a:r>
              <a:rPr lang="uk-UA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с </a:t>
            </a:r>
            <a:r>
              <a:rPr lang="uk-UA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учётом</a:t>
            </a:r>
            <a:r>
              <a:rPr lang="uk-UA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uk-UA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особенностей</a:t>
            </a:r>
            <a:r>
              <a:rPr lang="uk-UA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</a:t>
            </a:r>
            <a:r>
              <a:rPr lang="uk-UA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клипового</a:t>
            </a:r>
            <a:r>
              <a:rPr lang="uk-UA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</a:t>
            </a:r>
            <a:r>
              <a:rPr lang="uk-UA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мышления</a:t>
            </a:r>
            <a:r>
              <a:rPr lang="uk-UA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uk-UA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современных</a:t>
            </a:r>
            <a:r>
              <a:rPr lang="uk-UA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</a:t>
            </a:r>
            <a:r>
              <a:rPr lang="uk-UA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школьников</a:t>
            </a:r>
            <a:r>
              <a:rPr lang="uk-UA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»;</a:t>
            </a: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lvl="0" indent="0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-«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uk-UA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Мої авторські методичні розробки  для  розділів підручника «Українська література»(6 клас)(ЛНР)».</a:t>
            </a: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eaLnBrk="1" hangingPunct="1"/>
            <a:endParaRPr lang="uk-UA" alt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0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332656"/>
            <a:ext cx="8740080" cy="5747469"/>
          </a:xfrm>
        </p:spPr>
        <p:txBody>
          <a:bodyPr>
            <a:noAutofit/>
          </a:bodyPr>
          <a:lstStyle/>
          <a:p>
            <a:pPr marL="0" lvl="0" indent="0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None/>
            </a:pPr>
            <a:r>
              <a:rPr lang="uk-UA" sz="1800" b="1" dirty="0" smtClean="0">
                <a:solidFill>
                  <a:srgbClr val="29293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3.Получила </a:t>
            </a:r>
            <a:r>
              <a:rPr lang="ru-RU" sz="1800" b="1" dirty="0">
                <a:solidFill>
                  <a:srgbClr val="29293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сертификат участника  Научно-практической конференции с международным участием «Восточнославянская филология в контексте культуры» (Луганский </a:t>
            </a:r>
            <a:r>
              <a:rPr lang="ru-RU" sz="1800" b="1" dirty="0" err="1">
                <a:solidFill>
                  <a:srgbClr val="29293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педуниверситет</a:t>
            </a:r>
            <a:r>
              <a:rPr lang="ru-RU" sz="1800" b="1" dirty="0">
                <a:solidFill>
                  <a:srgbClr val="29293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29293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им.Т.Шевченко</a:t>
            </a:r>
            <a:r>
              <a:rPr lang="ru-RU" sz="1800" b="1" dirty="0">
                <a:solidFill>
                  <a:srgbClr val="29293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), апр.2019г.</a:t>
            </a:r>
            <a:endParaRPr lang="ru-RU" sz="1800" dirty="0">
              <a:solidFill>
                <a:srgbClr val="292934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lvl="0" indent="0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None/>
            </a:pPr>
            <a:r>
              <a:rPr lang="ru-RU" sz="1800" b="1" dirty="0">
                <a:solidFill>
                  <a:srgbClr val="29293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-сертификат участника 2 Международной научно–практической конференции «Феномен родного языка: социокультурный, философский и психологический аспекты»(Республика Беларусь, УО «Витебский государственный университет имени </a:t>
            </a:r>
            <a:r>
              <a:rPr lang="ru-RU" sz="1800" b="1" dirty="0" err="1">
                <a:solidFill>
                  <a:srgbClr val="29293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П.М.Машерова</a:t>
            </a:r>
            <a:r>
              <a:rPr lang="ru-RU" sz="1800" b="1" dirty="0">
                <a:solidFill>
                  <a:srgbClr val="29293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 Статья размещена в сборнике работ  участников  науч.-</a:t>
            </a:r>
            <a:r>
              <a:rPr lang="ru-RU" sz="1800" b="1" dirty="0" err="1">
                <a:solidFill>
                  <a:srgbClr val="29293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практ</a:t>
            </a:r>
            <a:r>
              <a:rPr lang="ru-RU" sz="1800" b="1" dirty="0">
                <a:solidFill>
                  <a:srgbClr val="29293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конференции. (февр.2019г.)</a:t>
            </a:r>
            <a:endParaRPr lang="ru-RU" sz="1800" dirty="0">
              <a:solidFill>
                <a:srgbClr val="292934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lvl="0" indent="0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None/>
            </a:pPr>
            <a:r>
              <a:rPr lang="ru-RU" sz="1800" b="1" dirty="0">
                <a:solidFill>
                  <a:srgbClr val="29293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сертификат участника регионального науч.- практического семинара «Лингвистическое краеведение: перспективы и возможности» . ВПО </a:t>
            </a:r>
            <a:r>
              <a:rPr lang="ru-RU" sz="1800" b="1" dirty="0" err="1">
                <a:solidFill>
                  <a:srgbClr val="29293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Горловского</a:t>
            </a:r>
            <a:r>
              <a:rPr lang="ru-RU" sz="1800" b="1" dirty="0">
                <a:solidFill>
                  <a:srgbClr val="29293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института ин. языков (факультет славистики, кафедра общего языкознания и славянских языков) окт.,2019г.</a:t>
            </a:r>
            <a:endParaRPr lang="ru-RU" sz="1800" dirty="0">
              <a:solidFill>
                <a:srgbClr val="292934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lvl="0" indent="0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None/>
            </a:pPr>
            <a:r>
              <a:rPr lang="ru-RU" sz="1800" b="1" dirty="0">
                <a:solidFill>
                  <a:srgbClr val="29293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4. В 2018-19 г.- в составе жюри  городского турнира  памяти </a:t>
            </a:r>
            <a:r>
              <a:rPr lang="ru-RU" sz="1800" b="1" dirty="0" err="1">
                <a:solidFill>
                  <a:srgbClr val="29293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В.Даля</a:t>
            </a:r>
            <a:r>
              <a:rPr lang="ru-RU" sz="1800" b="1" dirty="0">
                <a:solidFill>
                  <a:srgbClr val="29293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(ГУ ЛНР «ЛОУ-СШ №5»).</a:t>
            </a:r>
          </a:p>
          <a:p>
            <a:pPr marL="0" lvl="0" indent="0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None/>
            </a:pPr>
            <a:r>
              <a:rPr lang="ru-RU" sz="1800" b="1" dirty="0">
                <a:solidFill>
                  <a:srgbClr val="29293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5.Организовала выпуск газеты по этнографическим материалам книги </a:t>
            </a:r>
            <a:r>
              <a:rPr lang="ru-RU" sz="1800" b="1" dirty="0" err="1">
                <a:solidFill>
                  <a:srgbClr val="29293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В.И.Даля</a:t>
            </a:r>
            <a:r>
              <a:rPr lang="ru-RU" sz="1800" b="1" dirty="0">
                <a:solidFill>
                  <a:srgbClr val="29293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к декаде </a:t>
            </a:r>
            <a:r>
              <a:rPr lang="ru-RU" sz="1800" b="1" dirty="0" err="1">
                <a:solidFill>
                  <a:srgbClr val="29293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В.И.Даля</a:t>
            </a:r>
            <a:r>
              <a:rPr lang="ru-RU" sz="1800" b="1" dirty="0">
                <a:solidFill>
                  <a:srgbClr val="29293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rgbClr val="292934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476673"/>
            <a:ext cx="8280920" cy="1162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dirty="0" smtClean="0">
                <a:latin typeface="Times New Roman"/>
                <a:ea typeface="Calibri"/>
                <a:cs typeface="Times New Roman"/>
              </a:rPr>
              <a:t> </a:t>
            </a:r>
            <a:endParaRPr lang="ru-RU" sz="1400" b="1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7374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6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81914" y="836711"/>
            <a:ext cx="8338558" cy="5599549"/>
          </a:xfrm>
        </p:spPr>
        <p:txBody>
          <a:bodyPr>
            <a:normAutofit/>
          </a:bodyPr>
          <a:lstStyle/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1914" y="1052736"/>
            <a:ext cx="7906510" cy="5064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6.Выпустила методические пособия 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«Апрель».Часть1.Поэзия»,  «Апрель» Часть  2.Проза» из опыта работы с участниками литературного кружка «Апрель».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8.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Опубликовала в республиканском  профсоюзном  издании статью о методике и результатах работы с участниками литературного  кружка «Апрель»(за отчетный период 2016-20 уч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. г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.)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9.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Выпустила  2 школьный  авторский альманах прозы « Полет ласточки» участников литературного кружка «Апрель» (за отчетный период 2012-20 </a:t>
            </a:r>
            <a:r>
              <a:rPr lang="ru-RU" b="1" dirty="0" err="1">
                <a:latin typeface="Times New Roman"/>
                <a:ea typeface="Calibri"/>
                <a:cs typeface="Times New Roman"/>
              </a:rPr>
              <a:t>уч.г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.) Альманах размещен на сайте </a:t>
            </a:r>
            <a:r>
              <a:rPr lang="ru-RU" b="1" dirty="0" err="1">
                <a:latin typeface="Times New Roman"/>
                <a:ea typeface="Calibri"/>
                <a:cs typeface="Times New Roman"/>
              </a:rPr>
              <a:t>Инфоурок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10.Подготовила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дидактический материал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для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школьного методического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сборника « «</a:t>
            </a:r>
            <a:r>
              <a:rPr lang="ru-RU" b="1" dirty="0" err="1" smtClean="0">
                <a:latin typeface="Times New Roman"/>
                <a:ea typeface="Calibri"/>
                <a:cs typeface="Times New Roman"/>
              </a:rPr>
              <a:t>Присл</a:t>
            </a:r>
            <a:r>
              <a:rPr lang="uk-UA" b="1" dirty="0" err="1" smtClean="0">
                <a:latin typeface="Times New Roman"/>
                <a:ea typeface="Calibri"/>
                <a:cs typeface="Times New Roman"/>
              </a:rPr>
              <a:t>івник</a:t>
            </a:r>
            <a:r>
              <a:rPr lang="uk-UA" b="1" dirty="0" smtClean="0">
                <a:latin typeface="Times New Roman"/>
                <a:ea typeface="Calibri"/>
                <a:cs typeface="Times New Roman"/>
              </a:rPr>
              <a:t>(картки)»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400" b="1" dirty="0" smtClean="0">
                <a:effectLst/>
                <a:latin typeface="Times New Roman"/>
                <a:ea typeface="Calibri"/>
                <a:cs typeface="Times New Roman"/>
              </a:rPr>
              <a:t>11. </a:t>
            </a:r>
            <a:r>
              <a:rPr lang="uk-UA" b="1" dirty="0" err="1" smtClean="0">
                <a:effectLst/>
                <a:latin typeface="Times New Roman"/>
                <a:ea typeface="Calibri"/>
                <a:cs typeface="Times New Roman"/>
              </a:rPr>
              <a:t>Подготовила</a:t>
            </a:r>
            <a:r>
              <a:rPr lang="uk-UA" b="1" dirty="0" smtClean="0">
                <a:effectLst/>
                <a:latin typeface="Times New Roman"/>
                <a:ea typeface="Calibri"/>
                <a:cs typeface="Times New Roman"/>
              </a:rPr>
              <a:t> и </a:t>
            </a:r>
            <a:r>
              <a:rPr lang="uk-UA" b="1" dirty="0" err="1" smtClean="0">
                <a:effectLst/>
                <a:latin typeface="Times New Roman"/>
                <a:ea typeface="Calibri"/>
                <a:cs typeface="Times New Roman"/>
              </a:rPr>
              <a:t>опубликовала</a:t>
            </a:r>
            <a:r>
              <a:rPr lang="uk-UA" b="1" dirty="0" smtClean="0">
                <a:effectLst/>
                <a:latin typeface="Times New Roman"/>
                <a:ea typeface="Calibri"/>
                <a:cs typeface="Times New Roman"/>
              </a:rPr>
              <a:t> на сайте </a:t>
            </a:r>
            <a:r>
              <a:rPr lang="uk-UA" b="1" dirty="0" err="1" smtClean="0">
                <a:effectLst/>
                <a:latin typeface="Times New Roman"/>
                <a:ea typeface="Calibri"/>
                <a:cs typeface="Times New Roman"/>
              </a:rPr>
              <a:t>Инфоурок</a:t>
            </a:r>
            <a:r>
              <a:rPr lang="uk-UA" b="1" dirty="0" smtClean="0">
                <a:effectLst/>
                <a:latin typeface="Times New Roman"/>
                <a:ea typeface="Calibri"/>
                <a:cs typeface="Times New Roman"/>
              </a:rPr>
              <a:t>  </a:t>
            </a:r>
            <a:r>
              <a:rPr lang="uk-UA" b="1" dirty="0" err="1" smtClean="0">
                <a:effectLst/>
                <a:latin typeface="Times New Roman"/>
                <a:ea typeface="Calibri"/>
                <a:cs typeface="Times New Roman"/>
              </a:rPr>
              <a:t>авторское</a:t>
            </a:r>
            <a:r>
              <a:rPr lang="uk-UA" b="1" dirty="0" smtClean="0">
                <a:effectLst/>
                <a:latin typeface="Times New Roman"/>
                <a:ea typeface="Calibri"/>
                <a:cs typeface="Times New Roman"/>
              </a:rPr>
              <a:t>  </a:t>
            </a:r>
            <a:r>
              <a:rPr lang="uk-UA" b="1" dirty="0" err="1" smtClean="0">
                <a:effectLst/>
                <a:latin typeface="Times New Roman"/>
                <a:ea typeface="Calibri"/>
                <a:cs typeface="Times New Roman"/>
              </a:rPr>
              <a:t>методическое</a:t>
            </a:r>
            <a:r>
              <a:rPr lang="uk-UA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uk-UA" b="1" dirty="0" err="1" smtClean="0">
                <a:effectLst/>
                <a:latin typeface="Times New Roman"/>
                <a:ea typeface="Calibri"/>
                <a:cs typeface="Times New Roman"/>
              </a:rPr>
              <a:t>пособие</a:t>
            </a:r>
            <a:r>
              <a:rPr lang="uk-UA" b="1" dirty="0" smtClean="0">
                <a:effectLst/>
                <a:latin typeface="Times New Roman"/>
                <a:ea typeface="Calibri"/>
                <a:cs typeface="Times New Roman"/>
              </a:rPr>
              <a:t>   для </a:t>
            </a:r>
            <a:r>
              <a:rPr lang="uk-UA" b="1" dirty="0" err="1" smtClean="0">
                <a:effectLst/>
                <a:latin typeface="Times New Roman"/>
                <a:ea typeface="Calibri"/>
                <a:cs typeface="Times New Roman"/>
              </a:rPr>
              <a:t>классов</a:t>
            </a:r>
            <a:r>
              <a:rPr lang="uk-UA" b="1" dirty="0" smtClean="0">
                <a:effectLst/>
                <a:latin typeface="Times New Roman"/>
                <a:ea typeface="Calibri"/>
                <a:cs typeface="Times New Roman"/>
              </a:rPr>
              <a:t> с </a:t>
            </a:r>
            <a:r>
              <a:rPr lang="uk-UA" b="1" dirty="0" err="1" smtClean="0">
                <a:effectLst/>
                <a:latin typeface="Times New Roman"/>
                <a:ea typeface="Calibri"/>
                <a:cs typeface="Times New Roman"/>
              </a:rPr>
              <a:t>углубленным</a:t>
            </a:r>
            <a:r>
              <a:rPr lang="uk-UA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uk-UA" b="1" dirty="0" err="1" smtClean="0">
                <a:effectLst/>
                <a:latin typeface="Times New Roman"/>
                <a:ea typeface="Calibri"/>
                <a:cs typeface="Times New Roman"/>
              </a:rPr>
              <a:t>изучением</a:t>
            </a:r>
            <a:r>
              <a:rPr lang="uk-UA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uk-UA" b="1" dirty="0" err="1" smtClean="0">
                <a:effectLst/>
                <a:latin typeface="Times New Roman"/>
                <a:ea typeface="Calibri"/>
                <a:cs typeface="Times New Roman"/>
              </a:rPr>
              <a:t>литературы</a:t>
            </a:r>
            <a:r>
              <a:rPr lang="uk-UA" b="1" dirty="0" smtClean="0">
                <a:effectLst/>
                <a:latin typeface="Times New Roman"/>
                <a:ea typeface="Calibri"/>
                <a:cs typeface="Times New Roman"/>
              </a:rPr>
              <a:t> « По </a:t>
            </a:r>
            <a:r>
              <a:rPr lang="uk-UA" b="1" dirty="0" err="1" smtClean="0">
                <a:effectLst/>
                <a:latin typeface="Times New Roman"/>
                <a:ea typeface="Calibri"/>
                <a:cs typeface="Times New Roman"/>
              </a:rPr>
              <a:t>страницам</a:t>
            </a:r>
            <a:r>
              <a:rPr lang="uk-UA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uk-UA" b="1" dirty="0" err="1" smtClean="0">
                <a:effectLst/>
                <a:latin typeface="Times New Roman"/>
                <a:ea typeface="Calibri"/>
                <a:cs typeface="Times New Roman"/>
              </a:rPr>
              <a:t>жизни</a:t>
            </a:r>
            <a:r>
              <a:rPr lang="uk-UA" b="1" dirty="0" smtClean="0">
                <a:effectLst/>
                <a:latin typeface="Times New Roman"/>
                <a:ea typeface="Calibri"/>
                <a:cs typeface="Times New Roman"/>
              </a:rPr>
              <a:t> и </a:t>
            </a:r>
            <a:r>
              <a:rPr lang="uk-UA" b="1" dirty="0" err="1" smtClean="0">
                <a:effectLst/>
                <a:latin typeface="Times New Roman"/>
                <a:ea typeface="Calibri"/>
                <a:cs typeface="Times New Roman"/>
              </a:rPr>
              <a:t>творчества</a:t>
            </a:r>
            <a:r>
              <a:rPr lang="uk-UA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uk-UA" b="1" dirty="0" err="1" smtClean="0">
                <a:effectLst/>
                <a:latin typeface="Times New Roman"/>
                <a:ea typeface="Calibri"/>
                <a:cs typeface="Times New Roman"/>
              </a:rPr>
              <a:t>А.С.Пушкина</a:t>
            </a:r>
            <a:r>
              <a:rPr lang="uk-UA" b="1" dirty="0" smtClean="0">
                <a:effectLst/>
                <a:latin typeface="Times New Roman"/>
                <a:ea typeface="Calibri"/>
                <a:cs typeface="Times New Roman"/>
              </a:rPr>
              <a:t>».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93204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517" y="0"/>
            <a:ext cx="9425517" cy="706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0"/>
            <a:ext cx="8352927" cy="6381328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12.На 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Инфоурок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опубликовала : Дидактический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для практических занятий по программе факультатива "Журналистика" на краеведческом материале (г. Луганск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сайте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Инфоурок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опубликовала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Літературна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вітальня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9класу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Луганщина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літературна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».Представлены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украиноязычные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русскоязычные поэты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Луганска; 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сайте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Инфоурок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опубликовала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:Конкурсное стихотворение  «Владимир Даль» (2 место) участника литературного кружка «Апрель»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Гомбеева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Даниила(2018г.)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сайте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Инфоурок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опубликовала: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для классного часа-викторины "Мой город на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Лугани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 Дню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сайте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Инфоурок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опубликовала: Презентация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портфолио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аттестующегося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учителя (2020-2021г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сайте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Инфоурок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опубликовала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Смирнова Екатерина. 27 республиканский  литературный конкурс «Молодые голоса» в номинации «Проза». Рассказ .3 место.(2018 г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.);авторское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пособие по русскому языку  к учебнику 9 класса на краеведческом материале Луганска и 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lang="uk-UA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</a:t>
            </a:r>
            <a:r>
              <a:rPr lang="uk-UA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2020г.</a:t>
            </a:r>
            <a:endPara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Открыла индивидуальный сайт:  </a:t>
            </a:r>
            <a:r>
              <a:rPr lang="ru-RU" sz="1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https://ltretynko.wixsite.com/mysite</a:t>
            </a:r>
            <a:r>
              <a:rPr lang="uk-UA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                                            </a:t>
            </a:r>
            <a:r>
              <a:rPr lang="uk-UA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июль</a:t>
            </a:r>
            <a:r>
              <a:rPr lang="uk-UA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2020г. 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946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Содержимое 7" descr="-atpkKFVld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25962"/>
          </a:xfrm>
        </p:spPr>
      </p:pic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 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4653136"/>
            <a:ext cx="8676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dirty="0">
                <a:solidFill>
                  <a:prstClr val="black"/>
                </a:solidFill>
                <a:latin typeface="Arial Black" pitchFamily="34" charset="0"/>
              </a:rPr>
              <a:t>Суди о прожитом дне не по </a:t>
            </a:r>
          </a:p>
          <a:p>
            <a:pPr lvl="0"/>
            <a:r>
              <a:rPr lang="ru-RU" altLang="ru-RU" dirty="0">
                <a:solidFill>
                  <a:prstClr val="black"/>
                </a:solidFill>
                <a:latin typeface="Arial Black" pitchFamily="34" charset="0"/>
              </a:rPr>
              <a:t>урожаю, который ты  собрал,  а по семенам,   которые ты посеял</a:t>
            </a:r>
            <a:r>
              <a:rPr lang="ru-RU" altLang="ru-RU" dirty="0" smtClean="0">
                <a:solidFill>
                  <a:prstClr val="black"/>
                </a:solidFill>
                <a:latin typeface="Arial Black" pitchFamily="34" charset="0"/>
              </a:rPr>
              <a:t>!  Р. Л. </a:t>
            </a:r>
            <a:r>
              <a:rPr lang="ru-RU" altLang="ru-RU" dirty="0">
                <a:solidFill>
                  <a:prstClr val="black"/>
                </a:solidFill>
                <a:latin typeface="Arial Black" pitchFamily="34" charset="0"/>
              </a:rPr>
              <a:t>Стивенсон</a:t>
            </a:r>
          </a:p>
          <a:p>
            <a:pPr lvl="0"/>
            <a:endParaRPr lang="ru-RU" altLang="ru-RU" dirty="0">
              <a:solidFill>
                <a:prstClr val="black"/>
              </a:solidFill>
              <a:latin typeface="Arial Black" pitchFamily="34" charset="0"/>
            </a:endParaRPr>
          </a:p>
          <a:p>
            <a:pPr lvl="0"/>
            <a:r>
              <a:rPr lang="ru-RU" altLang="ru-RU" dirty="0" smtClean="0">
                <a:solidFill>
                  <a:prstClr val="black"/>
                </a:solidFill>
                <a:latin typeface="Arial Black" pitchFamily="34" charset="0"/>
              </a:rPr>
              <a:t>                       </a:t>
            </a:r>
            <a:r>
              <a:rPr lang="ru-RU" altLang="ru-RU" sz="2400" dirty="0">
                <a:solidFill>
                  <a:srgbClr val="FF0000"/>
                </a:solidFill>
                <a:latin typeface="Arial Black" pitchFamily="34" charset="0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3" descr="fon_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Содержимое 2"/>
          <p:cNvSpPr>
            <a:spLocks noGrp="1"/>
          </p:cNvSpPr>
          <p:nvPr>
            <p:ph idx="1"/>
          </p:nvPr>
        </p:nvSpPr>
        <p:spPr>
          <a:xfrm>
            <a:off x="755650" y="260350"/>
            <a:ext cx="7272338" cy="5865813"/>
          </a:xfrm>
        </p:spPr>
        <p:txBody>
          <a:bodyPr>
            <a:normAutofit lnSpcReduction="10000"/>
          </a:bodyPr>
          <a:lstStyle/>
          <a:p>
            <a:r>
              <a:rPr lang="ru-RU" altLang="ru-RU" sz="2000" i="1" dirty="0" smtClean="0">
                <a:solidFill>
                  <a:schemeClr val="tx1"/>
                </a:solidFill>
                <a:latin typeface="Arial Black" pitchFamily="34" charset="0"/>
              </a:rPr>
              <a:t>Обществу нужны образованные, нравственные, предприимчивые люди, имеющие свой взгляд на мир, которые могут:</a:t>
            </a:r>
            <a:endParaRPr lang="ru-RU" altLang="ru-RU" sz="2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ru-RU" altLang="ru-RU" sz="1800" i="1" dirty="0" smtClean="0">
                <a:solidFill>
                  <a:schemeClr val="tx1"/>
                </a:solidFill>
                <a:latin typeface="Arial Black" pitchFamily="34" charset="0"/>
              </a:rPr>
              <a:t> • эффективно планировать, осуществлять и анализировать свои действия;</a:t>
            </a:r>
            <a:endParaRPr lang="ru-RU" altLang="ru-RU" sz="1800" dirty="0" smtClean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ru-RU" altLang="ru-RU" sz="1800" i="1" dirty="0" smtClean="0">
                <a:solidFill>
                  <a:schemeClr val="tx1"/>
                </a:solidFill>
                <a:latin typeface="Arial Black" pitchFamily="34" charset="0"/>
              </a:rPr>
              <a:t> •  самостоятельно принимать решения, прогнозируя их возможные последствия; </a:t>
            </a:r>
            <a:endParaRPr lang="ru-RU" altLang="ru-RU" sz="1800" dirty="0" smtClean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ru-RU" altLang="ru-RU" sz="1800" i="1" dirty="0" smtClean="0">
                <a:solidFill>
                  <a:schemeClr val="tx1"/>
                </a:solidFill>
                <a:latin typeface="Arial Black" pitchFamily="34" charset="0"/>
              </a:rPr>
              <a:t> •  отличаться мобильностью; умением построить коммуникативные связи в любой ситуации общения; умением  донести мысль собеседнику, отстоять свое мнение адекватными для  ситуации общения  коммуникативными способами и приемами;</a:t>
            </a:r>
            <a:endParaRPr lang="ru-RU" altLang="ru-RU" sz="1800" dirty="0" smtClean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ru-RU" altLang="ru-RU" sz="1800" i="1" dirty="0" smtClean="0">
                <a:solidFill>
                  <a:schemeClr val="tx1"/>
                </a:solidFill>
                <a:latin typeface="Arial Black" pitchFamily="34" charset="0"/>
              </a:rPr>
              <a:t> •  быть способными к сотрудничеству; толерантности, творчеству;</a:t>
            </a:r>
            <a:endParaRPr lang="ru-RU" altLang="ru-RU" sz="1800" dirty="0" smtClean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ru-RU" altLang="ru-RU" sz="1800" i="1" dirty="0" smtClean="0">
                <a:solidFill>
                  <a:schemeClr val="tx1"/>
                </a:solidFill>
                <a:latin typeface="Arial Black" pitchFamily="34" charset="0"/>
              </a:rPr>
              <a:t> •  обладать чувством ответственности за свою судьбу, судьбу своих родных, а также судьбу  страны, ее социально-экономическое процветание; с чувством ответственности за существование всего живого, экологически чистой  территории «малой родины», всей нашей планеты. </a:t>
            </a:r>
            <a:endParaRPr lang="ru-RU" altLang="ru-RU" sz="18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altLang="ru-RU" sz="1800" dirty="0" smtClean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620713"/>
            <a:ext cx="4043363" cy="597693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Обучение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- сфера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успешного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самоутверждения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и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самореализации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,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приобретения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новых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знанийи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позитивного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социально-коммуникативного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и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психологического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опыта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жизнетворчества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ребенка,развития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академической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одаренности,творческих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способностей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личности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учащегося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в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сотворчестве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с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школьным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детским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коллективом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,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коллективом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учителей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в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соединении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с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общечеловеческими,культур-ными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феноменами и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историческим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наследием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родного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края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(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семья,родная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школа,город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Луганск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и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т.д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.);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Предоставление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ученику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возможности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эмоционально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прожить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знание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–шанс для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мощного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импульса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в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самоактуализации,в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развитии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академической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одаренности,творческих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 Black" pitchFamily="34" charset="0"/>
              </a:rPr>
              <a:t>способностей</a:t>
            </a:r>
            <a:r>
              <a:rPr lang="uk-UA" altLang="ru-RU" sz="1600" b="1" dirty="0" smtClean="0">
                <a:solidFill>
                  <a:schemeClr val="tx1"/>
                </a:solidFill>
                <a:latin typeface="Arial Black" pitchFamily="34" charset="0"/>
              </a:rPr>
              <a:t>.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pPr eaLnBrk="1" hangingPunct="1"/>
            <a:r>
              <a:rPr lang="uk-UA" altLang="ru-RU" sz="2000" b="1" dirty="0" err="1" smtClean="0">
                <a:solidFill>
                  <a:srgbClr val="FF0000"/>
                </a:solidFill>
              </a:rPr>
              <a:t>Педагогическое</a:t>
            </a:r>
            <a:r>
              <a:rPr lang="uk-UA" altLang="ru-RU" sz="2000" b="1" dirty="0" smtClean="0">
                <a:solidFill>
                  <a:srgbClr val="FF0000"/>
                </a:solidFill>
              </a:rPr>
              <a:t> кредо учителя</a:t>
            </a:r>
            <a:endParaRPr lang="ru-RU" altLang="ru-RU" sz="2000" dirty="0" smtClean="0">
              <a:solidFill>
                <a:srgbClr val="FF0000"/>
              </a:solidFill>
            </a:endParaRPr>
          </a:p>
        </p:txBody>
      </p:sp>
      <p:pic>
        <p:nvPicPr>
          <p:cNvPr id="7172" name="Рисунок 8" descr="waeT5M6QS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6976"/>
            <a:ext cx="4104134" cy="469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91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412776"/>
            <a:ext cx="741653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5656" y="116632"/>
            <a:ext cx="5904656" cy="12527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Деятельностная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парадигма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376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71400"/>
            <a:ext cx="9144000" cy="702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Содержимое 2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6335712"/>
          </a:xfrm>
        </p:spPr>
        <p:txBody>
          <a:bodyPr>
            <a:normAutofit lnSpcReduction="10000"/>
          </a:bodyPr>
          <a:lstStyle/>
          <a:p>
            <a:pPr algn="r">
              <a:buFont typeface="Arial" charset="0"/>
              <a:buNone/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уроках применяю технологии, </a:t>
            </a:r>
          </a:p>
          <a:p>
            <a:pPr algn="r">
              <a:buFont typeface="Arial" charset="0"/>
              <a:buNone/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лежащие в основе инновационного обучения: </a:t>
            </a:r>
          </a:p>
          <a:p>
            <a:pPr algn="r">
              <a:buFont typeface="Arial" charset="0"/>
              <a:buNone/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-развивающее обучение;</a:t>
            </a:r>
          </a:p>
          <a:p>
            <a:pPr algn="r">
              <a:buFont typeface="Arial" charset="0"/>
              <a:buNone/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-проблемное обучение;</a:t>
            </a:r>
          </a:p>
          <a:p>
            <a:pPr algn="r">
              <a:buFont typeface="Arial" charset="0"/>
              <a:buNone/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-технология “Метод </a:t>
            </a:r>
          </a:p>
          <a:p>
            <a:pPr algn="r">
              <a:buFont typeface="Arial" charset="0"/>
              <a:buNone/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проектов”;</a:t>
            </a:r>
          </a:p>
          <a:p>
            <a:pPr algn="r">
              <a:buFont typeface="Arial" charset="0"/>
              <a:buNone/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дифференциро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algn="r">
              <a:buFont typeface="Arial" charset="0"/>
              <a:buNone/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ванный подход </a:t>
            </a:r>
          </a:p>
          <a:p>
            <a:pPr algn="r">
              <a:buFont typeface="Arial" charset="0"/>
              <a:buNone/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обучению;</a:t>
            </a:r>
          </a:p>
          <a:p>
            <a:pPr algn="r">
              <a:buFont typeface="Arial" charset="0"/>
              <a:buNone/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-создание ситуации </a:t>
            </a:r>
          </a:p>
          <a:p>
            <a:pPr algn="r">
              <a:buFont typeface="Arial" charset="0"/>
              <a:buNone/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успеха</a:t>
            </a:r>
          </a:p>
          <a:p>
            <a:pPr algn="r">
              <a:buFont typeface="Arial" charset="0"/>
              <a:buNone/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уроке;</a:t>
            </a:r>
          </a:p>
          <a:p>
            <a:pPr algn="r">
              <a:buFont typeface="Arial" charset="0"/>
              <a:buNone/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-личностно-</a:t>
            </a:r>
          </a:p>
          <a:p>
            <a:pPr algn="r">
              <a:buFont typeface="Arial" charset="0"/>
              <a:buNone/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ориентированное </a:t>
            </a:r>
          </a:p>
          <a:p>
            <a:pPr algn="r">
              <a:buFont typeface="Arial" charset="0"/>
              <a:buNone/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обучение.</a:t>
            </a:r>
          </a:p>
          <a:p>
            <a:pPr algn="r">
              <a:buFont typeface="Arial" charset="0"/>
              <a:buNone/>
            </a:pPr>
            <a:endParaRPr lang="ru-RU" altLang="ru-RU" sz="2400" dirty="0" smtClean="0">
              <a:latin typeface="Arial Black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56" y="2235316"/>
            <a:ext cx="4276466" cy="3209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 descr="1336842932_1aapsdbrntrtmplt5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4572000" y="0"/>
            <a:ext cx="457200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творческих работ: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мини-сочинения, эссе, </a:t>
            </a:r>
            <a:r>
              <a:rPr lang="ru-RU" altLang="ru-RU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сенкены</a:t>
            </a:r>
            <a:r>
              <a:rPr lang="ru-RU" alt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акростихи, опорная схема-пиктограмма, интервью, кроссворд, инсценированные диалоги, письмо литературному персонажу, карта-загадка с цитатами о  литературном герое, памятник литературному герою, символический рисунок-впечатление от произведения, символический портрет   настроения, героя, ситуации  в музыке, цвете, символе.</a:t>
            </a:r>
          </a:p>
        </p:txBody>
      </p:sp>
    </p:spTree>
    <p:extLst>
      <p:ext uri="{BB962C8B-B14F-4D97-AF65-F5344CB8AC3E}">
        <p14:creationId xmlns:p14="http://schemas.microsoft.com/office/powerpoint/2010/main" val="1600978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3" descr="880802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7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Содержимое 2"/>
          <p:cNvSpPr>
            <a:spLocks noGrp="1"/>
          </p:cNvSpPr>
          <p:nvPr>
            <p:ph idx="1"/>
          </p:nvPr>
        </p:nvSpPr>
        <p:spPr>
          <a:xfrm>
            <a:off x="3563888" y="188913"/>
            <a:ext cx="4968552" cy="593725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altLang="ru-RU" sz="2400" i="1" dirty="0" smtClean="0">
                <a:latin typeface="Arial Black" pitchFamily="34" charset="0"/>
              </a:rPr>
              <a:t>  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alt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Приемы: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словом (</a:t>
            </a: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ассоциации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alt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пересказ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сжатый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подробный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alt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опорного </a:t>
            </a: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конспекта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alt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видов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простого и </a:t>
            </a: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сложного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alt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сценария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alt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репрезентация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графической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схемы-конспекта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alt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аргументов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инсценирование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диалогов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отрывков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литературных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произведений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alt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мозговая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атака;</a:t>
            </a:r>
            <a:endParaRPr lang="ru-RU" alt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Содержимое 2"/>
          <p:cNvSpPr>
            <a:spLocks noGrp="1"/>
          </p:cNvSpPr>
          <p:nvPr>
            <p:ph idx="1"/>
          </p:nvPr>
        </p:nvSpPr>
        <p:spPr>
          <a:xfrm>
            <a:off x="457200" y="404813"/>
            <a:ext cx="8229600" cy="5721350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uk-UA" altLang="ru-RU" sz="2000" i="1" smtClean="0">
                <a:latin typeface="Arial Black" pitchFamily="34" charset="0"/>
              </a:rPr>
              <a:t>групповая дискуссия;</a:t>
            </a:r>
            <a:endParaRPr lang="ru-RU" altLang="ru-RU" sz="2000" smtClean="0">
              <a:latin typeface="Arial Black" pitchFamily="34" charset="0"/>
            </a:endParaRPr>
          </a:p>
          <a:p>
            <a:pPr>
              <a:buFont typeface="Arial" charset="0"/>
              <a:buNone/>
            </a:pPr>
            <a:r>
              <a:rPr lang="uk-UA" altLang="ru-RU" sz="2000" i="1" smtClean="0">
                <a:latin typeface="Arial Black" pitchFamily="34" charset="0"/>
              </a:rPr>
              <a:t>эссе;</a:t>
            </a:r>
            <a:endParaRPr lang="ru-RU" altLang="ru-RU" sz="2000" smtClean="0">
              <a:latin typeface="Arial Black" pitchFamily="34" charset="0"/>
            </a:endParaRPr>
          </a:p>
          <a:p>
            <a:pPr>
              <a:buFont typeface="Arial" charset="0"/>
              <a:buNone/>
            </a:pPr>
            <a:r>
              <a:rPr lang="uk-UA" altLang="ru-RU" sz="2000" i="1" smtClean="0">
                <a:latin typeface="Arial Black" pitchFamily="34" charset="0"/>
              </a:rPr>
              <a:t>ключевые термины;</a:t>
            </a:r>
            <a:endParaRPr lang="ru-RU" altLang="ru-RU" sz="2000" smtClean="0">
              <a:latin typeface="Arial Black" pitchFamily="34" charset="0"/>
            </a:endParaRPr>
          </a:p>
          <a:p>
            <a:pPr>
              <a:buFont typeface="Arial" charset="0"/>
              <a:buNone/>
            </a:pPr>
            <a:r>
              <a:rPr lang="uk-UA" altLang="ru-RU" sz="2000" i="1" smtClean="0">
                <a:latin typeface="Arial Black" pitchFamily="34" charset="0"/>
              </a:rPr>
              <a:t>дидактическая игры;</a:t>
            </a:r>
            <a:endParaRPr lang="ru-RU" altLang="ru-RU" sz="2000" smtClean="0">
              <a:latin typeface="Arial Black" pitchFamily="34" charset="0"/>
            </a:endParaRPr>
          </a:p>
          <a:p>
            <a:pPr>
              <a:buFont typeface="Arial" charset="0"/>
              <a:buNone/>
            </a:pPr>
            <a:r>
              <a:rPr lang="uk-UA" altLang="ru-RU" sz="2000" i="1" smtClean="0">
                <a:latin typeface="Arial Black" pitchFamily="34" charset="0"/>
              </a:rPr>
              <a:t>лингвистические карты;</a:t>
            </a:r>
            <a:endParaRPr lang="ru-RU" altLang="ru-RU" sz="2000" smtClean="0">
              <a:latin typeface="Arial Black" pitchFamily="34" charset="0"/>
            </a:endParaRPr>
          </a:p>
          <a:p>
            <a:pPr>
              <a:buFont typeface="Arial" charset="0"/>
              <a:buNone/>
            </a:pPr>
            <a:r>
              <a:rPr lang="uk-UA" altLang="ru-RU" sz="2000" i="1" smtClean="0">
                <a:latin typeface="Arial Black" pitchFamily="34" charset="0"/>
              </a:rPr>
              <a:t>лингвистические задачи;</a:t>
            </a:r>
            <a:endParaRPr lang="ru-RU" altLang="ru-RU" sz="2000" smtClean="0">
              <a:latin typeface="Arial Black" pitchFamily="34" charset="0"/>
            </a:endParaRPr>
          </a:p>
          <a:p>
            <a:pPr>
              <a:buFont typeface="Arial" charset="0"/>
              <a:buNone/>
            </a:pPr>
            <a:r>
              <a:rPr lang="uk-UA" altLang="ru-RU" sz="2000" i="1" smtClean="0">
                <a:latin typeface="Arial Black" pitchFamily="34" charset="0"/>
              </a:rPr>
              <a:t>исследование текста;</a:t>
            </a:r>
            <a:endParaRPr lang="ru-RU" altLang="ru-RU" sz="2000" smtClean="0">
              <a:latin typeface="Arial Black" pitchFamily="34" charset="0"/>
            </a:endParaRPr>
          </a:p>
          <a:p>
            <a:pPr>
              <a:buFont typeface="Arial" charset="0"/>
              <a:buNone/>
            </a:pPr>
            <a:r>
              <a:rPr lang="uk-UA" altLang="ru-RU" sz="2000" i="1" smtClean="0">
                <a:latin typeface="Arial Black" pitchFamily="34" charset="0"/>
              </a:rPr>
              <a:t>задания поискового характера;</a:t>
            </a:r>
            <a:endParaRPr lang="ru-RU" altLang="ru-RU" sz="2000" smtClean="0">
              <a:latin typeface="Arial Black" pitchFamily="34" charset="0"/>
            </a:endParaRPr>
          </a:p>
          <a:p>
            <a:pPr>
              <a:buFont typeface="Arial" charset="0"/>
              <a:buNone/>
            </a:pPr>
            <a:r>
              <a:rPr lang="uk-UA" altLang="ru-RU" sz="2000" i="1" smtClean="0">
                <a:latin typeface="Arial Black" pitchFamily="34" charset="0"/>
              </a:rPr>
              <a:t>нетрадиционные творческие  формы домашнего задания.</a:t>
            </a:r>
            <a:endParaRPr lang="ru-RU" altLang="ru-RU" sz="2000" smtClean="0">
              <a:latin typeface="Arial Black" pitchFamily="34" charset="0"/>
            </a:endParaRPr>
          </a:p>
          <a:p>
            <a:pPr>
              <a:buFont typeface="Arial" charset="0"/>
              <a:buNone/>
            </a:pPr>
            <a:r>
              <a:rPr lang="uk-UA" altLang="ru-RU" sz="2000" i="1" smtClean="0">
                <a:latin typeface="Arial Black" pitchFamily="34" charset="0"/>
              </a:rPr>
              <a:t>Работа с заголовком;</a:t>
            </a:r>
            <a:endParaRPr lang="ru-RU" altLang="ru-RU" sz="2000" smtClean="0">
              <a:latin typeface="Arial Black" pitchFamily="34" charset="0"/>
            </a:endParaRPr>
          </a:p>
          <a:p>
            <a:pPr>
              <a:buFont typeface="Arial" charset="0"/>
              <a:buNone/>
            </a:pPr>
            <a:r>
              <a:rPr lang="uk-UA" altLang="ru-RU" sz="2000" i="1" smtClean="0">
                <a:latin typeface="Arial Black" pitchFamily="34" charset="0"/>
              </a:rPr>
              <a:t>Чтение по ролям;</a:t>
            </a:r>
            <a:endParaRPr lang="ru-RU" altLang="ru-RU" sz="2000" smtClean="0">
              <a:latin typeface="Arial Black" pitchFamily="34" charset="0"/>
            </a:endParaRPr>
          </a:p>
          <a:p>
            <a:pPr>
              <a:buFont typeface="Arial" charset="0"/>
              <a:buNone/>
            </a:pPr>
            <a:r>
              <a:rPr lang="uk-UA" altLang="ru-RU" sz="2000" i="1" smtClean="0">
                <a:latin typeface="Arial Black" pitchFamily="34" charset="0"/>
              </a:rPr>
              <a:t>Обучение анализу;</a:t>
            </a:r>
            <a:endParaRPr lang="ru-RU" altLang="ru-RU" sz="2000" smtClean="0">
              <a:latin typeface="Arial Black" pitchFamily="34" charset="0"/>
            </a:endParaRPr>
          </a:p>
          <a:p>
            <a:pPr>
              <a:buFont typeface="Arial" charset="0"/>
              <a:buNone/>
            </a:pPr>
            <a:r>
              <a:rPr lang="uk-UA" altLang="ru-RU" sz="2000" i="1" smtClean="0">
                <a:latin typeface="Arial Black" pitchFamily="34" charset="0"/>
              </a:rPr>
              <a:t>Продолжить фразу;</a:t>
            </a:r>
            <a:endParaRPr lang="ru-RU" altLang="ru-RU" sz="2000" smtClean="0">
              <a:latin typeface="Arial Black" pitchFamily="34" charset="0"/>
            </a:endParaRPr>
          </a:p>
          <a:p>
            <a:pPr>
              <a:buFont typeface="Arial" charset="0"/>
              <a:buNone/>
            </a:pPr>
            <a:r>
              <a:rPr lang="uk-UA" altLang="ru-RU" sz="2000" i="1" smtClean="0">
                <a:latin typeface="Arial Black" pitchFamily="34" charset="0"/>
              </a:rPr>
              <a:t>Подобрать цитаты;</a:t>
            </a:r>
            <a:endParaRPr lang="ru-RU" altLang="ru-RU" sz="2000" smtClean="0">
              <a:latin typeface="Arial Black" pitchFamily="34" charset="0"/>
            </a:endParaRPr>
          </a:p>
          <a:p>
            <a:pPr>
              <a:buFont typeface="Arial" charset="0"/>
              <a:buNone/>
            </a:pPr>
            <a:endParaRPr lang="ru-RU" altLang="ru-RU" sz="2000" smtClean="0">
              <a:latin typeface="Arial Black" pitchFamily="34" charset="0"/>
            </a:endParaRPr>
          </a:p>
          <a:p>
            <a:endParaRPr lang="ru-RU" altLang="ru-RU" sz="2000" smtClean="0">
              <a:latin typeface="Arial Black" pitchFamily="34" charset="0"/>
            </a:endParaRPr>
          </a:p>
        </p:txBody>
      </p:sp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4340" name="Рисунок 3" descr="97b551e7dd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3512" cy="736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4213" y="404813"/>
            <a:ext cx="6173787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itchFamily="34" charset="0"/>
              <a:buChar char="•"/>
              <a:defRPr/>
            </a:pP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эссе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термины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лингвистические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карты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групповая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дискуссия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лингвистические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текста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поискового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характера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нетрадиционные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формы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домашнего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заголовком;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ролям;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“продолжить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фразу”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подобрать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цитаты,поговорки,музыку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пейзаж  к 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литературному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персонажу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настроению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стихотворения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2611</TotalTime>
  <Words>1910</Words>
  <Application>Microsoft Office PowerPoint</Application>
  <PresentationFormat>Экран (4:3)</PresentationFormat>
  <Paragraphs>138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Волна</vt:lpstr>
      <vt:lpstr>Презентация PowerPoint</vt:lpstr>
      <vt:lpstr>Методическая проблема, над   которой работает  учитель</vt:lpstr>
      <vt:lpstr>Презентация PowerPoint</vt:lpstr>
      <vt:lpstr>Педагогическое кредо учителя</vt:lpstr>
      <vt:lpstr>Деятельностная    парадигма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Творчі роботи учнів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</vt:lpstr>
    </vt:vector>
  </TitlesOfParts>
  <Manager>Лилия Третынко</Manager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Home;Лилия Третынко</dc:creator>
  <cp:lastModifiedBy>Лилия</cp:lastModifiedBy>
  <cp:revision>239</cp:revision>
  <dcterms:created xsi:type="dcterms:W3CDTF">2007-01-06T06:37:19Z</dcterms:created>
  <dcterms:modified xsi:type="dcterms:W3CDTF">2020-07-30T14:16:10Z</dcterms:modified>
</cp:coreProperties>
</file>